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2" r:id="rId1"/>
  </p:sldMasterIdLst>
  <p:notesMasterIdLst>
    <p:notesMasterId r:id="rId60"/>
  </p:notesMasterIdLst>
  <p:sldIdLst>
    <p:sldId id="442" r:id="rId2"/>
    <p:sldId id="413" r:id="rId3"/>
    <p:sldId id="257" r:id="rId4"/>
    <p:sldId id="450" r:id="rId5"/>
    <p:sldId id="524" r:id="rId6"/>
    <p:sldId id="434" r:id="rId7"/>
    <p:sldId id="390" r:id="rId8"/>
    <p:sldId id="258" r:id="rId9"/>
    <p:sldId id="437" r:id="rId10"/>
    <p:sldId id="515" r:id="rId11"/>
    <p:sldId id="451" r:id="rId12"/>
    <p:sldId id="516" r:id="rId13"/>
    <p:sldId id="443" r:id="rId14"/>
    <p:sldId id="517" r:id="rId15"/>
    <p:sldId id="458" r:id="rId16"/>
    <p:sldId id="462" r:id="rId17"/>
    <p:sldId id="392" r:id="rId18"/>
    <p:sldId id="431" r:id="rId19"/>
    <p:sldId id="518" r:id="rId20"/>
    <p:sldId id="519" r:id="rId21"/>
    <p:sldId id="416" r:id="rId22"/>
    <p:sldId id="403" r:id="rId23"/>
    <p:sldId id="479" r:id="rId24"/>
    <p:sldId id="398" r:id="rId25"/>
    <p:sldId id="405" r:id="rId26"/>
    <p:sldId id="404" r:id="rId27"/>
    <p:sldId id="481" r:id="rId28"/>
    <p:sldId id="482" r:id="rId29"/>
    <p:sldId id="483" r:id="rId30"/>
    <p:sldId id="484" r:id="rId31"/>
    <p:sldId id="485" r:id="rId32"/>
    <p:sldId id="486" r:id="rId33"/>
    <p:sldId id="487" r:id="rId34"/>
    <p:sldId id="488" r:id="rId35"/>
    <p:sldId id="489" r:id="rId36"/>
    <p:sldId id="490" r:id="rId37"/>
    <p:sldId id="491" r:id="rId38"/>
    <p:sldId id="492" r:id="rId39"/>
    <p:sldId id="493" r:id="rId40"/>
    <p:sldId id="494" r:id="rId41"/>
    <p:sldId id="514" r:id="rId42"/>
    <p:sldId id="495" r:id="rId43"/>
    <p:sldId id="496" r:id="rId44"/>
    <p:sldId id="498" r:id="rId45"/>
    <p:sldId id="499" r:id="rId46"/>
    <p:sldId id="497" r:id="rId47"/>
    <p:sldId id="500" r:id="rId48"/>
    <p:sldId id="501" r:id="rId49"/>
    <p:sldId id="502" r:id="rId50"/>
    <p:sldId id="503" r:id="rId51"/>
    <p:sldId id="504" r:id="rId52"/>
    <p:sldId id="471" r:id="rId53"/>
    <p:sldId id="520" r:id="rId54"/>
    <p:sldId id="476" r:id="rId55"/>
    <p:sldId id="521" r:id="rId56"/>
    <p:sldId id="522" r:id="rId57"/>
    <p:sldId id="523" r:id="rId58"/>
    <p:sldId id="480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2819" autoAdjust="0"/>
  </p:normalViewPr>
  <p:slideViewPr>
    <p:cSldViewPr snapToGrid="0">
      <p:cViewPr varScale="1">
        <p:scale>
          <a:sx n="112" d="100"/>
          <a:sy n="112" d="100"/>
        </p:scale>
        <p:origin x="78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81A8C7-32B9-46A6-8B0E-6A6A3CABFD5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E34E96-10F8-4B54-AA56-24BD5CE5AA14}" type="pres">
      <dgm:prSet presAssocID="{8781A8C7-32B9-46A6-8B0E-6A6A3CABFD5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</dgm:ptLst>
  <dgm:cxnLst>
    <dgm:cxn modelId="{9366E38F-C7AF-487B-A48B-8ED78D0197D8}" type="presOf" srcId="{8781A8C7-32B9-46A6-8B0E-6A6A3CABFD59}" destId="{13E34E96-10F8-4B54-AA56-24BD5CE5AA14}" srcOrd="0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81A8C7-32B9-46A6-8B0E-6A6A3CABFD5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E34E96-10F8-4B54-AA56-24BD5CE5AA14}" type="pres">
      <dgm:prSet presAssocID="{8781A8C7-32B9-46A6-8B0E-6A6A3CABFD5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</dgm:ptLst>
  <dgm:cxnLst>
    <dgm:cxn modelId="{1EC0C315-1E78-4093-804B-ECB912C0488E}" type="presOf" srcId="{8781A8C7-32B9-46A6-8B0E-6A6A3CABFD59}" destId="{13E34E96-10F8-4B54-AA56-24BD5CE5AA14}" srcOrd="0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81A8C7-32B9-46A6-8B0E-6A6A3CABFD5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E34E96-10F8-4B54-AA56-24BD5CE5AA14}" type="pres">
      <dgm:prSet presAssocID="{8781A8C7-32B9-46A6-8B0E-6A6A3CABFD5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</dgm:ptLst>
  <dgm:cxnLst>
    <dgm:cxn modelId="{9366E38F-C7AF-487B-A48B-8ED78D0197D8}" type="presOf" srcId="{8781A8C7-32B9-46A6-8B0E-6A6A3CABFD59}" destId="{13E34E96-10F8-4B54-AA56-24BD5CE5AA14}" srcOrd="0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81A8C7-32B9-46A6-8B0E-6A6A3CABFD59}" type="doc">
      <dgm:prSet loTypeId="urn:microsoft.com/office/officeart/2005/8/layout/hierarchy2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E34E96-10F8-4B54-AA56-24BD5CE5AA14}" type="pres">
      <dgm:prSet presAssocID="{8781A8C7-32B9-46A6-8B0E-6A6A3CABFD5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</dgm:ptLst>
  <dgm:cxnLst>
    <dgm:cxn modelId="{04C783D8-D079-4664-A729-25E363620EC6}" type="presOf" srcId="{8781A8C7-32B9-46A6-8B0E-6A6A3CABFD59}" destId="{13E34E96-10F8-4B54-AA56-24BD5CE5AA14}" srcOrd="0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FA016-3CAA-4150-BA17-CE257BC173AF}" type="datetimeFigureOut">
              <a:rPr lang="en-US" smtClean="0"/>
              <a:pPr/>
              <a:t>9/19/2018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59A553-FC4C-49E1-A07B-FF5B1D766F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57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9A553-FC4C-49E1-A07B-FF5B1D766FA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39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9A553-FC4C-49E1-A07B-FF5B1D766FA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12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9A553-FC4C-49E1-A07B-FF5B1D766FA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05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5A3CFD8-CC3C-4613-9983-54EFA032BF1C}" type="datetimeFigureOut">
              <a:rPr lang="en-US" smtClean="0"/>
              <a:pPr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083942E-349C-4921-A143-DC6333347F4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19148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3CFD8-CC3C-4613-9983-54EFA032BF1C}" type="datetimeFigureOut">
              <a:rPr lang="en-US" smtClean="0"/>
              <a:pPr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942E-349C-4921-A143-DC6333347F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55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3CFD8-CC3C-4613-9983-54EFA032BF1C}" type="datetimeFigureOut">
              <a:rPr lang="en-US" smtClean="0"/>
              <a:pPr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942E-349C-4921-A143-DC6333347F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739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3CFD8-CC3C-4613-9983-54EFA032BF1C}" type="datetimeFigureOut">
              <a:rPr lang="en-US" smtClean="0"/>
              <a:pPr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942E-349C-4921-A143-DC6333347F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05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5A3CFD8-CC3C-4613-9983-54EFA032BF1C}" type="datetimeFigureOut">
              <a:rPr lang="en-US" smtClean="0"/>
              <a:pPr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083942E-349C-4921-A143-DC6333347F4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451427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3CFD8-CC3C-4613-9983-54EFA032BF1C}" type="datetimeFigureOut">
              <a:rPr lang="en-US" smtClean="0"/>
              <a:pPr/>
              <a:t>9/19/2018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942E-349C-4921-A143-DC6333347F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817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3CFD8-CC3C-4613-9983-54EFA032BF1C}" type="datetimeFigureOut">
              <a:rPr lang="en-US" smtClean="0"/>
              <a:pPr/>
              <a:t>9/19/2018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942E-349C-4921-A143-DC6333347F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1606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3CFD8-CC3C-4613-9983-54EFA032BF1C}" type="datetimeFigureOut">
              <a:rPr lang="en-US" smtClean="0"/>
              <a:pPr/>
              <a:t>9/19/2018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942E-349C-4921-A143-DC6333347F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45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3CFD8-CC3C-4613-9983-54EFA032BF1C}" type="datetimeFigureOut">
              <a:rPr lang="en-US" smtClean="0"/>
              <a:pPr/>
              <a:t>9/19/2018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942E-349C-4921-A143-DC6333347F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7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5A3CFD8-CC3C-4613-9983-54EFA032BF1C}" type="datetimeFigureOut">
              <a:rPr lang="en-US" smtClean="0"/>
              <a:pPr/>
              <a:t>9/19/2018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E083942E-349C-4921-A143-DC6333347F4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978066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55A3CFD8-CC3C-4613-9983-54EFA032BF1C}" type="datetimeFigureOut">
              <a:rPr lang="en-US" smtClean="0"/>
              <a:pPr/>
              <a:t>9/19/2018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E083942E-349C-4921-A143-DC6333347F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71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A3CFD8-CC3C-4613-9983-54EFA032BF1C}" type="datetimeFigureOut">
              <a:rPr lang="en-US" smtClean="0"/>
              <a:pPr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083942E-349C-4921-A143-DC6333347F4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78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" TargetMode="External"/><Relationship Id="rId2" Type="http://schemas.openxmlformats.org/officeDocument/2006/relationships/hyperlink" Target="https://hashnod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.to/" TargetMode="External"/><Relationship Id="rId4" Type="http://schemas.openxmlformats.org/officeDocument/2006/relationships/hyperlink" Target="https://geekli.st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oqups.com/sakib138/itwPNn8OlB/view" TargetMode="External"/><Relationship Id="rId2" Type="http://schemas.openxmlformats.org/officeDocument/2006/relationships/hyperlink" Target="https://app.moqups.com/fardibkhan@gmail.com/KbepC0mHbv/view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9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47369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Copperplate Gothic Bold" panose="020E0705020206020404" pitchFamily="34" charset="0"/>
              </a:rPr>
              <a:t>Devquery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08349"/>
            <a:ext cx="9144000" cy="4306350"/>
          </a:xfrm>
        </p:spPr>
        <p:txBody>
          <a:bodyPr numCol="1">
            <a:norm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GROUP NO:-1</a:t>
            </a:r>
          </a:p>
          <a:p>
            <a:pPr algn="ctr"/>
            <a:r>
              <a:rPr lang="en-US" sz="2800" u="sng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  <a:br>
              <a:rPr lang="en-US" sz="2800" u="sng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Lucida Sans" panose="020B0602030504020204" pitchFamily="34" charset="0"/>
              </a:rPr>
            </a:br>
            <a:endParaRPr lang="en-US" sz="2800" u="sng" dirty="0">
              <a:solidFill>
                <a:schemeClr val="tx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Lucida Sans" panose="020B0602030504020204" pitchFamily="34" charset="0"/>
            </a:endParaRPr>
          </a:p>
          <a:p>
            <a:pPr marL="1828800" lvl="3" indent="-457200" algn="l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Lucida Sans" panose="020B0602030504020204" pitchFamily="34" charset="0"/>
              </a:rPr>
              <a:t>Miftahul Jannat					011-151-136</a:t>
            </a:r>
          </a:p>
          <a:p>
            <a:pPr marL="1828800" lvl="3" indent="-457200" algn="l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Lucida Sans" panose="020B0602030504020204" pitchFamily="34" charset="0"/>
              </a:rPr>
              <a:t>Sakib Shahriar Khan				011-143-138</a:t>
            </a:r>
          </a:p>
          <a:p>
            <a:pPr marL="1828800" lvl="3" indent="-457200" algn="l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Lucida Sans" panose="020B0602030504020204" pitchFamily="34" charset="0"/>
              </a:rPr>
              <a:t>A S M Morshedur Rahman			011-143-006</a:t>
            </a:r>
          </a:p>
          <a:p>
            <a:pPr marL="1828800" lvl="3" indent="-457200" algn="l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Lucida Sans" panose="020B0602030504020204" pitchFamily="34" charset="0"/>
              </a:rPr>
              <a:t>Fariha Hossain					011-143-017</a:t>
            </a:r>
          </a:p>
          <a:p>
            <a:pPr marL="1828800" lvl="3" indent="-457200" algn="l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Lucida Sans" panose="020B0602030504020204" pitchFamily="34" charset="0"/>
              </a:rPr>
              <a:t>Shakim Ahamed					011-143-066</a:t>
            </a:r>
          </a:p>
        </p:txBody>
      </p:sp>
    </p:spTree>
    <p:extLst>
      <p:ext uri="{BB962C8B-B14F-4D97-AF65-F5344CB8AC3E}">
        <p14:creationId xmlns:p14="http://schemas.microsoft.com/office/powerpoint/2010/main" val="3458516618"/>
      </p:ext>
    </p:extLst>
  </p:cSld>
  <p:clrMapOvr>
    <a:masterClrMapping/>
  </p:clrMapOvr>
  <p:transition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8050" y="-217378"/>
            <a:ext cx="8482770" cy="123898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6000" dirty="0">
                <a:solidFill>
                  <a:schemeClr val="tx1"/>
                </a:solidFill>
              </a:rPr>
              <a:t>Stack</a:t>
            </a:r>
            <a:r>
              <a:rPr lang="en-US" sz="6000" dirty="0">
                <a:solidFill>
                  <a:schemeClr val="tx1"/>
                </a:solidFill>
                <a:latin typeface="Impact" panose="020B0806030902050204" pitchFamily="34" charset="0"/>
              </a:rPr>
              <a:t> </a:t>
            </a:r>
            <a:r>
              <a:rPr lang="en-US" sz="6000" dirty="0">
                <a:solidFill>
                  <a:schemeClr val="tx1"/>
                </a:solidFill>
              </a:rPr>
              <a:t>Overflow</a:t>
            </a:r>
            <a:endParaRPr lang="en-US" sz="6000" u="sng" dirty="0">
              <a:solidFill>
                <a:schemeClr val="accent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9310"/>
            <a:ext cx="10515600" cy="49465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Lucida Sans" panose="020B0602030504020204" pitchFamily="34" charset="0"/>
              </a:rPr>
              <a:t>Login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Post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Search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Post tag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Bidirectional Voting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Notification</a:t>
            </a:r>
          </a:p>
        </p:txBody>
      </p:sp>
    </p:spTree>
    <p:extLst>
      <p:ext uri="{BB962C8B-B14F-4D97-AF65-F5344CB8AC3E}">
        <p14:creationId xmlns:p14="http://schemas.microsoft.com/office/powerpoint/2010/main" val="3501183149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73139E-BA9E-43EF-988B-3D6242442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830433" cy="30600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984A31-2CA3-4046-BFD2-75DDE7FF6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66" y="-41621"/>
            <a:ext cx="5830433" cy="3101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1B4469-A838-468A-B60D-ABAAD14E1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9782"/>
            <a:ext cx="5830432" cy="3508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5029E-A9F0-4AFF-8233-6BF79D3821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66" y="3349781"/>
            <a:ext cx="5896827" cy="35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46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5004" y="-129993"/>
            <a:ext cx="3501865" cy="123898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6000" dirty="0" err="1">
                <a:solidFill>
                  <a:schemeClr val="tx1"/>
                </a:solidFill>
              </a:rPr>
              <a:t>Geeklist</a:t>
            </a:r>
            <a:endParaRPr lang="en-US" sz="6000" u="sng" dirty="0">
              <a:solidFill>
                <a:schemeClr val="accent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9310"/>
            <a:ext cx="10515600" cy="49465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Lucida Sans" panose="020B0602030504020204" pitchFamily="34" charset="0"/>
              </a:rPr>
              <a:t>Login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Post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Search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Follow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Chat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Communities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Notification</a:t>
            </a:r>
          </a:p>
        </p:txBody>
      </p:sp>
    </p:spTree>
    <p:extLst>
      <p:ext uri="{BB962C8B-B14F-4D97-AF65-F5344CB8AC3E}">
        <p14:creationId xmlns:p14="http://schemas.microsoft.com/office/powerpoint/2010/main" val="769268617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2593C4-732F-47AD-B410-3E2A85E70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993394" cy="30600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173034-D3B6-477F-911D-42234C677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51" y="40011"/>
            <a:ext cx="5613149" cy="3020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A7A204-479E-4CC3-8EF0-A532B4BA6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1675"/>
            <a:ext cx="5993394" cy="3526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1488B7-A5C1-41CD-BC05-4697A8E949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51" y="3331675"/>
            <a:ext cx="5613149" cy="348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76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2783" y="-378061"/>
            <a:ext cx="2637799" cy="156035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6000" dirty="0">
                <a:solidFill>
                  <a:schemeClr val="tx1"/>
                </a:solidFill>
              </a:rPr>
              <a:t>Dev.to</a:t>
            </a:r>
            <a:endParaRPr lang="en-US" sz="6000" u="sng" dirty="0">
              <a:solidFill>
                <a:schemeClr val="accent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9310"/>
            <a:ext cx="10515600" cy="49465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Lucida Sans" panose="020B0602030504020204" pitchFamily="34" charset="0"/>
              </a:rPr>
              <a:t>Login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Post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Search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Follow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Notification</a:t>
            </a:r>
          </a:p>
        </p:txBody>
      </p:sp>
    </p:spTree>
    <p:extLst>
      <p:ext uri="{BB962C8B-B14F-4D97-AF65-F5344CB8AC3E}">
        <p14:creationId xmlns:p14="http://schemas.microsoft.com/office/powerpoint/2010/main" val="1369640148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04F9A9-0E4A-427B-9F5F-9CEB71183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604095" cy="2768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2DC02E-EE30-47B3-BCED-1C68F5D5C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905" y="845"/>
            <a:ext cx="5604095" cy="2768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59F3C5-D0F2-4149-B696-135921A84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6600"/>
            <a:ext cx="5703682" cy="3600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D74897-89D0-4709-8FDD-423F6B45B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905" y="3256600"/>
            <a:ext cx="5604095" cy="360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26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AF5F-3586-43BC-B07C-33191F1CB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EA3D1-E184-47B8-900C-3F22D5B33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https://hashnode.com/</a:t>
            </a:r>
            <a:endParaRPr lang="en-US" dirty="0"/>
          </a:p>
          <a:p>
            <a:r>
              <a:rPr lang="en-US" dirty="0">
                <a:hlinkClick r:id="rId3"/>
              </a:rPr>
              <a:t>https://stackoverflow.com/</a:t>
            </a:r>
            <a:endParaRPr lang="en-US" dirty="0"/>
          </a:p>
          <a:p>
            <a:r>
              <a:rPr lang="en-US" dirty="0">
                <a:hlinkClick r:id="rId4"/>
              </a:rPr>
              <a:t>https://geekli.st/</a:t>
            </a:r>
            <a:endParaRPr lang="en-US" dirty="0"/>
          </a:p>
          <a:p>
            <a:r>
              <a:rPr lang="en-US" dirty="0">
                <a:hlinkClick r:id="rId5"/>
              </a:rPr>
              <a:t>https://dev.to/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433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689" y="3039093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comparison &amp; Proposed Features</a:t>
            </a:r>
          </a:p>
        </p:txBody>
      </p:sp>
    </p:spTree>
    <p:extLst>
      <p:ext uri="{BB962C8B-B14F-4D97-AF65-F5344CB8AC3E}">
        <p14:creationId xmlns:p14="http://schemas.microsoft.com/office/powerpoint/2010/main" val="2809264262"/>
      </p:ext>
    </p:extLst>
  </p:cSld>
  <p:clrMapOvr>
    <a:masterClrMapping/>
  </p:clrMapOvr>
  <p:transition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928927"/>
              </p:ext>
            </p:extLst>
          </p:nvPr>
        </p:nvGraphicFramePr>
        <p:xfrm>
          <a:off x="0" y="0"/>
          <a:ext cx="12192000" cy="6745974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52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Features</a:t>
                      </a:r>
                      <a:endParaRPr lang="en-US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Hashnode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Stack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Overflow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Geeklist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dev.to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DevQuery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88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53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Ask/Answer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9771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977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Follow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977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ASK/Chat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9771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Post 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977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Communities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9771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Bidirectional Voting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9771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Notification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044652"/>
                  </a:ext>
                </a:extLst>
              </a:tr>
            </a:tbl>
          </a:graphicData>
        </a:graphic>
      </p:graphicFrame>
      <p:pic>
        <p:nvPicPr>
          <p:cNvPr id="6" name="Picture 5" descr="D:\studies\University\Semester 9 (Spring 2016)\System Analysis and Design Lab\idea\tick-cross.jpg"/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2726588" y="798305"/>
            <a:ext cx="424985" cy="424985"/>
          </a:xfrm>
          <a:prstGeom prst="rect">
            <a:avLst/>
          </a:prstGeom>
          <a:noFill/>
        </p:spPr>
      </p:pic>
      <p:pic>
        <p:nvPicPr>
          <p:cNvPr id="38" name="Picture 37" descr="D:\studies\University\Semester 9 (Spring 2016)\System Analysis and Design Lab\idea\tick-cross.jpg"/>
          <p:cNvPicPr>
            <a:picLocks noChangeAspect="1" noChangeArrowheads="1"/>
          </p:cNvPicPr>
          <p:nvPr/>
        </p:nvPicPr>
        <p:blipFill>
          <a:blip r:embed="rId4" cstate="print"/>
          <a:srcRect l="57693" t="50238" r="11538" b="17793"/>
          <a:stretch>
            <a:fillRect/>
          </a:stretch>
        </p:blipFill>
        <p:spPr bwMode="auto">
          <a:xfrm>
            <a:off x="4721818" y="2737094"/>
            <a:ext cx="485697" cy="424985"/>
          </a:xfrm>
          <a:prstGeom prst="rect">
            <a:avLst/>
          </a:prstGeom>
          <a:noFill/>
        </p:spPr>
      </p:pic>
      <p:pic>
        <p:nvPicPr>
          <p:cNvPr id="49" name="Picture 48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51D5154E-02EA-4CA1-B77E-D9AEF7E56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4752177" y="798305"/>
            <a:ext cx="424985" cy="424985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48647A-E734-442F-AB0A-C7F121AAA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245" y="798305"/>
            <a:ext cx="426757" cy="4267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3D4552-31DD-498C-83B8-178EBC268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834" y="798305"/>
            <a:ext cx="426757" cy="426757"/>
          </a:xfrm>
          <a:prstGeom prst="rect">
            <a:avLst/>
          </a:prstGeom>
        </p:spPr>
      </p:pic>
      <p:pic>
        <p:nvPicPr>
          <p:cNvPr id="50" name="Picture 49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0B9071BC-78C6-42E7-866D-684908464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10913279" y="798305"/>
            <a:ext cx="424985" cy="424985"/>
          </a:xfrm>
          <a:prstGeom prst="rect">
            <a:avLst/>
          </a:prstGeom>
          <a:noFill/>
        </p:spPr>
      </p:pic>
      <p:pic>
        <p:nvPicPr>
          <p:cNvPr id="51" name="Picture 50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39888511-1866-400C-9221-35307DA62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4752176" y="1440342"/>
            <a:ext cx="424985" cy="424985"/>
          </a:xfrm>
          <a:prstGeom prst="rect">
            <a:avLst/>
          </a:prstGeom>
          <a:noFill/>
        </p:spPr>
      </p:pic>
      <p:pic>
        <p:nvPicPr>
          <p:cNvPr id="52" name="Picture 51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B429CD76-D482-4C2D-A89E-7F59CA04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2730691" y="1440120"/>
            <a:ext cx="424985" cy="424985"/>
          </a:xfrm>
          <a:prstGeom prst="rect">
            <a:avLst/>
          </a:prstGeom>
          <a:noFill/>
        </p:spPr>
      </p:pic>
      <p:pic>
        <p:nvPicPr>
          <p:cNvPr id="53" name="Picture 52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6287E927-31D5-4DE1-BF1F-A4AA1AB99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6708245" y="1407904"/>
            <a:ext cx="424985" cy="424985"/>
          </a:xfrm>
          <a:prstGeom prst="rect">
            <a:avLst/>
          </a:prstGeom>
          <a:noFill/>
        </p:spPr>
      </p:pic>
      <p:pic>
        <p:nvPicPr>
          <p:cNvPr id="54" name="Picture 53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DE039E5E-0DC7-4A33-9904-2BE7CB374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8738633" y="1440119"/>
            <a:ext cx="424985" cy="424985"/>
          </a:xfrm>
          <a:prstGeom prst="rect">
            <a:avLst/>
          </a:prstGeom>
          <a:noFill/>
        </p:spPr>
      </p:pic>
      <p:pic>
        <p:nvPicPr>
          <p:cNvPr id="55" name="Picture 54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0BBAED5B-C9B7-4801-AB0D-EF1B0574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10913278" y="1440118"/>
            <a:ext cx="424985" cy="424985"/>
          </a:xfrm>
          <a:prstGeom prst="rect">
            <a:avLst/>
          </a:prstGeom>
          <a:noFill/>
        </p:spPr>
      </p:pic>
      <p:pic>
        <p:nvPicPr>
          <p:cNvPr id="56" name="Picture 55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452A2EEC-3017-4DC0-9B6A-A8514DFB8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6708244" y="2737093"/>
            <a:ext cx="424985" cy="424985"/>
          </a:xfrm>
          <a:prstGeom prst="rect">
            <a:avLst/>
          </a:prstGeom>
          <a:noFill/>
        </p:spPr>
      </p:pic>
      <p:pic>
        <p:nvPicPr>
          <p:cNvPr id="57" name="Picture 56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AB547ED9-24B3-4DFE-9AAD-82AAC30C6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2750159" y="2080340"/>
            <a:ext cx="424985" cy="424985"/>
          </a:xfrm>
          <a:prstGeom prst="rect">
            <a:avLst/>
          </a:prstGeom>
          <a:noFill/>
        </p:spPr>
      </p:pic>
      <p:pic>
        <p:nvPicPr>
          <p:cNvPr id="58" name="Picture 57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5763AE95-ABAB-42EE-9A0A-075A2D250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2726588" y="2737094"/>
            <a:ext cx="424985" cy="424985"/>
          </a:xfrm>
          <a:prstGeom prst="rect">
            <a:avLst/>
          </a:prstGeom>
          <a:noFill/>
        </p:spPr>
      </p:pic>
      <p:pic>
        <p:nvPicPr>
          <p:cNvPr id="59" name="Picture 58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76192D4B-11ED-434A-BB86-FDA93FFE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10915328" y="2095002"/>
            <a:ext cx="424985" cy="424985"/>
          </a:xfrm>
          <a:prstGeom prst="rect">
            <a:avLst/>
          </a:prstGeom>
          <a:noFill/>
        </p:spPr>
      </p:pic>
      <p:pic>
        <p:nvPicPr>
          <p:cNvPr id="60" name="Picture 59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8B4B5ECC-AC40-4468-87F2-D1FBD3CAB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8710261" y="2095003"/>
            <a:ext cx="424985" cy="424985"/>
          </a:xfrm>
          <a:prstGeom prst="rect">
            <a:avLst/>
          </a:prstGeom>
          <a:noFill/>
        </p:spPr>
      </p:pic>
      <p:pic>
        <p:nvPicPr>
          <p:cNvPr id="61" name="Picture 60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1951EBB1-2E64-4BEB-B0C2-DB607B0DD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4752175" y="2100324"/>
            <a:ext cx="424985" cy="424985"/>
          </a:xfrm>
          <a:prstGeom prst="rect">
            <a:avLst/>
          </a:prstGeom>
          <a:noFill/>
        </p:spPr>
      </p:pic>
      <p:pic>
        <p:nvPicPr>
          <p:cNvPr id="62" name="Picture 61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8144341C-8FC5-4822-A169-CFF84166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6708245" y="2100323"/>
            <a:ext cx="424985" cy="424985"/>
          </a:xfrm>
          <a:prstGeom prst="rect">
            <a:avLst/>
          </a:prstGeom>
          <a:noFill/>
        </p:spPr>
      </p:pic>
      <p:pic>
        <p:nvPicPr>
          <p:cNvPr id="63" name="Picture 62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B49B25D4-D0DB-4CD9-8D0B-F537F3837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6708244" y="3429000"/>
            <a:ext cx="424985" cy="424985"/>
          </a:xfrm>
          <a:prstGeom prst="rect">
            <a:avLst/>
          </a:prstGeom>
          <a:noFill/>
        </p:spPr>
      </p:pic>
      <p:pic>
        <p:nvPicPr>
          <p:cNvPr id="64" name="Picture 63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56EB2BC8-5386-4A97-A2DB-FC00199E6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10907971" y="4092564"/>
            <a:ext cx="424985" cy="424985"/>
          </a:xfrm>
          <a:prstGeom prst="rect">
            <a:avLst/>
          </a:prstGeom>
          <a:noFill/>
        </p:spPr>
      </p:pic>
      <p:pic>
        <p:nvPicPr>
          <p:cNvPr id="65" name="Picture 64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093074B0-BEF9-4214-A241-F4800B901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10913276" y="3477975"/>
            <a:ext cx="424985" cy="424985"/>
          </a:xfrm>
          <a:prstGeom prst="rect">
            <a:avLst/>
          </a:prstGeom>
          <a:noFill/>
        </p:spPr>
      </p:pic>
      <p:pic>
        <p:nvPicPr>
          <p:cNvPr id="67" name="Picture 66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1C66A3F1-1080-40A6-BA92-7A84688C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4721817" y="4125796"/>
            <a:ext cx="424985" cy="424985"/>
          </a:xfrm>
          <a:prstGeom prst="rect">
            <a:avLst/>
          </a:prstGeom>
          <a:noFill/>
        </p:spPr>
      </p:pic>
      <p:pic>
        <p:nvPicPr>
          <p:cNvPr id="68" name="Picture 67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641AC656-CDED-4842-9FEB-2D805580A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2730554" y="3429000"/>
            <a:ext cx="424985" cy="424985"/>
          </a:xfrm>
          <a:prstGeom prst="rect">
            <a:avLst/>
          </a:prstGeom>
          <a:noFill/>
        </p:spPr>
      </p:pic>
      <p:pic>
        <p:nvPicPr>
          <p:cNvPr id="69" name="Picture 68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09A52693-7A14-4BB2-ACA0-7712B5507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10913277" y="2737093"/>
            <a:ext cx="424985" cy="424985"/>
          </a:xfrm>
          <a:prstGeom prst="rect">
            <a:avLst/>
          </a:prstGeom>
          <a:noFill/>
        </p:spPr>
      </p:pic>
      <p:pic>
        <p:nvPicPr>
          <p:cNvPr id="70" name="Picture 69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1B8EF3D4-BB4A-4555-A890-8745155A0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8704093" y="2737093"/>
            <a:ext cx="424985" cy="424985"/>
          </a:xfrm>
          <a:prstGeom prst="rect">
            <a:avLst/>
          </a:prstGeom>
          <a:noFill/>
        </p:spPr>
      </p:pic>
      <p:pic>
        <p:nvPicPr>
          <p:cNvPr id="71" name="Picture 70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1CAB4DAC-EA92-4CDB-9C30-2C74BE324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7693" t="50238" r="11538" b="17793"/>
          <a:stretch>
            <a:fillRect/>
          </a:stretch>
        </p:blipFill>
        <p:spPr bwMode="auto">
          <a:xfrm>
            <a:off x="4721817" y="3457265"/>
            <a:ext cx="485697" cy="424985"/>
          </a:xfrm>
          <a:prstGeom prst="rect">
            <a:avLst/>
          </a:prstGeom>
          <a:noFill/>
        </p:spPr>
      </p:pic>
      <p:pic>
        <p:nvPicPr>
          <p:cNvPr id="72" name="Picture 71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8A701AF6-F516-484A-8809-AC2102A11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7693" t="50238" r="11538" b="17793"/>
          <a:stretch>
            <a:fillRect/>
          </a:stretch>
        </p:blipFill>
        <p:spPr bwMode="auto">
          <a:xfrm>
            <a:off x="8704093" y="3453004"/>
            <a:ext cx="485697" cy="424985"/>
          </a:xfrm>
          <a:prstGeom prst="rect">
            <a:avLst/>
          </a:prstGeom>
          <a:noFill/>
        </p:spPr>
      </p:pic>
      <p:pic>
        <p:nvPicPr>
          <p:cNvPr id="73" name="Picture 72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B6C85DD7-2111-42B4-90B7-F625EA906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7693" t="50238" r="11538" b="17793"/>
          <a:stretch>
            <a:fillRect/>
          </a:stretch>
        </p:blipFill>
        <p:spPr bwMode="auto">
          <a:xfrm>
            <a:off x="2719189" y="4125797"/>
            <a:ext cx="485697" cy="4249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BEDBF3-3F06-46D0-B5A6-D9EE63E3D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9329" y="4090792"/>
            <a:ext cx="481626" cy="426757"/>
          </a:xfrm>
          <a:prstGeom prst="rect">
            <a:avLst/>
          </a:prstGeom>
        </p:spPr>
      </p:pic>
      <p:pic>
        <p:nvPicPr>
          <p:cNvPr id="74" name="Picture 73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9EFD5D58-9545-4AE4-933D-2CD4FF6A9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7693" t="50238" r="11538" b="17793"/>
          <a:stretch>
            <a:fillRect/>
          </a:stretch>
        </p:blipFill>
        <p:spPr bwMode="auto">
          <a:xfrm>
            <a:off x="8731043" y="4125520"/>
            <a:ext cx="485697" cy="424985"/>
          </a:xfrm>
          <a:prstGeom prst="rect">
            <a:avLst/>
          </a:prstGeom>
          <a:noFill/>
        </p:spPr>
      </p:pic>
      <p:pic>
        <p:nvPicPr>
          <p:cNvPr id="75" name="Picture 74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6850D108-847E-4530-A267-3CA20C99F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2749544" y="4762716"/>
            <a:ext cx="424985" cy="424985"/>
          </a:xfrm>
          <a:prstGeom prst="rect">
            <a:avLst/>
          </a:prstGeom>
          <a:noFill/>
        </p:spPr>
      </p:pic>
      <p:pic>
        <p:nvPicPr>
          <p:cNvPr id="76" name="Picture 75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53F059F6-4705-440C-98FD-47CE75617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7693" t="50238" r="11538" b="17793"/>
          <a:stretch>
            <a:fillRect/>
          </a:stretch>
        </p:blipFill>
        <p:spPr bwMode="auto">
          <a:xfrm>
            <a:off x="4719026" y="4762716"/>
            <a:ext cx="485697" cy="424985"/>
          </a:xfrm>
          <a:prstGeom prst="rect">
            <a:avLst/>
          </a:prstGeom>
          <a:noFill/>
        </p:spPr>
      </p:pic>
      <p:pic>
        <p:nvPicPr>
          <p:cNvPr id="77" name="Picture 76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2733E9C5-8BA0-4A79-AFE0-F8D094647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6737649" y="4783066"/>
            <a:ext cx="424985" cy="424985"/>
          </a:xfrm>
          <a:prstGeom prst="rect">
            <a:avLst/>
          </a:prstGeom>
          <a:noFill/>
        </p:spPr>
      </p:pic>
      <p:pic>
        <p:nvPicPr>
          <p:cNvPr id="78" name="Picture 77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AFF23838-DA34-4CFA-825B-C7609C48E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7693" t="50238" r="11538" b="17793"/>
          <a:stretch>
            <a:fillRect/>
          </a:stretch>
        </p:blipFill>
        <p:spPr bwMode="auto">
          <a:xfrm>
            <a:off x="8731043" y="4783066"/>
            <a:ext cx="485697" cy="424985"/>
          </a:xfrm>
          <a:prstGeom prst="rect">
            <a:avLst/>
          </a:prstGeom>
          <a:noFill/>
        </p:spPr>
      </p:pic>
      <p:pic>
        <p:nvPicPr>
          <p:cNvPr id="79" name="Picture 78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573308EA-E5A5-4495-AFA0-2C9C10C8F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10915328" y="4776732"/>
            <a:ext cx="424985" cy="424985"/>
          </a:xfrm>
          <a:prstGeom prst="rect">
            <a:avLst/>
          </a:prstGeom>
          <a:noFill/>
        </p:spPr>
      </p:pic>
      <p:pic>
        <p:nvPicPr>
          <p:cNvPr id="80" name="Picture 79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F207DD5D-7480-410F-B1C6-8858AB390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7693" t="50238" r="11538" b="17793"/>
          <a:stretch>
            <a:fillRect/>
          </a:stretch>
        </p:blipFill>
        <p:spPr bwMode="auto">
          <a:xfrm>
            <a:off x="2728067" y="5474457"/>
            <a:ext cx="485697" cy="424985"/>
          </a:xfrm>
          <a:prstGeom prst="rect">
            <a:avLst/>
          </a:prstGeom>
          <a:noFill/>
        </p:spPr>
      </p:pic>
      <p:pic>
        <p:nvPicPr>
          <p:cNvPr id="81" name="Picture 80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DBB077DF-D521-4DD1-8464-7CDD1C80A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7693" t="50238" r="11538" b="17793"/>
          <a:stretch>
            <a:fillRect/>
          </a:stretch>
        </p:blipFill>
        <p:spPr bwMode="auto">
          <a:xfrm>
            <a:off x="6744851" y="5498696"/>
            <a:ext cx="485697" cy="424985"/>
          </a:xfrm>
          <a:prstGeom prst="rect">
            <a:avLst/>
          </a:prstGeom>
          <a:noFill/>
        </p:spPr>
      </p:pic>
      <p:pic>
        <p:nvPicPr>
          <p:cNvPr id="82" name="Picture 81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FFBE064A-E468-4B0F-88F0-DFDA6F1D5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7693" t="50238" r="11538" b="17793"/>
          <a:stretch>
            <a:fillRect/>
          </a:stretch>
        </p:blipFill>
        <p:spPr bwMode="auto">
          <a:xfrm>
            <a:off x="8738633" y="5498696"/>
            <a:ext cx="485697" cy="424985"/>
          </a:xfrm>
          <a:prstGeom prst="rect">
            <a:avLst/>
          </a:prstGeom>
          <a:noFill/>
        </p:spPr>
      </p:pic>
      <p:pic>
        <p:nvPicPr>
          <p:cNvPr id="83" name="Picture 82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1C682C49-FB58-4C84-914D-E90290DFF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10915328" y="5478574"/>
            <a:ext cx="424985" cy="424985"/>
          </a:xfrm>
          <a:prstGeom prst="rect">
            <a:avLst/>
          </a:prstGeom>
          <a:noFill/>
        </p:spPr>
      </p:pic>
      <p:pic>
        <p:nvPicPr>
          <p:cNvPr id="84" name="Picture 83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F695D0FD-7027-46E1-9756-F1DB1F64D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4749381" y="5472645"/>
            <a:ext cx="424985" cy="424985"/>
          </a:xfrm>
          <a:prstGeom prst="rect">
            <a:avLst/>
          </a:prstGeom>
          <a:noFill/>
        </p:spPr>
      </p:pic>
      <p:pic>
        <p:nvPicPr>
          <p:cNvPr id="85" name="Picture 84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180AB9BD-E613-4691-BE99-3766D264C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2749543" y="6171254"/>
            <a:ext cx="424985" cy="424985"/>
          </a:xfrm>
          <a:prstGeom prst="rect">
            <a:avLst/>
          </a:prstGeom>
          <a:noFill/>
        </p:spPr>
      </p:pic>
      <p:pic>
        <p:nvPicPr>
          <p:cNvPr id="86" name="Picture 85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EC04DBF7-D7B5-44B1-99FB-50C710D8B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4773319" y="6156555"/>
            <a:ext cx="424985" cy="424985"/>
          </a:xfrm>
          <a:prstGeom prst="rect">
            <a:avLst/>
          </a:prstGeom>
          <a:noFill/>
        </p:spPr>
      </p:pic>
      <p:pic>
        <p:nvPicPr>
          <p:cNvPr id="87" name="Picture 86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6F1F8F7C-E9FF-42F2-A66F-51DD94E96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6755777" y="6171254"/>
            <a:ext cx="424985" cy="424985"/>
          </a:xfrm>
          <a:prstGeom prst="rect">
            <a:avLst/>
          </a:prstGeom>
          <a:noFill/>
        </p:spPr>
      </p:pic>
      <p:pic>
        <p:nvPicPr>
          <p:cNvPr id="88" name="Picture 87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DDC22DF4-E2D4-4634-AF24-014746D42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8764805" y="6171254"/>
            <a:ext cx="424985" cy="424985"/>
          </a:xfrm>
          <a:prstGeom prst="rect">
            <a:avLst/>
          </a:prstGeom>
          <a:noFill/>
        </p:spPr>
      </p:pic>
      <p:pic>
        <p:nvPicPr>
          <p:cNvPr id="89" name="Picture 88" descr="D:\studies\University\Semester 9 (Spring 2016)\System Analysis and Design Lab\idea\tick-cross.jpg">
            <a:extLst>
              <a:ext uri="{FF2B5EF4-FFF2-40B4-BE49-F238E27FC236}">
                <a16:creationId xmlns:a16="http://schemas.microsoft.com/office/drawing/2014/main" id="{527921B3-C1C1-44CB-9AC6-A6E415168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16" t="47669" r="59215" b="15794"/>
          <a:stretch>
            <a:fillRect/>
          </a:stretch>
        </p:blipFill>
        <p:spPr bwMode="auto">
          <a:xfrm>
            <a:off x="10915328" y="6187566"/>
            <a:ext cx="424985" cy="424985"/>
          </a:xfrm>
          <a:prstGeom prst="rect">
            <a:avLst/>
          </a:prstGeom>
          <a:noFill/>
        </p:spPr>
      </p:pic>
    </p:spTree>
  </p:cSld>
  <p:clrMapOvr>
    <a:masterClrMapping/>
  </p:clrMapOvr>
  <p:transition>
    <p:wedg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8590" y="-437811"/>
            <a:ext cx="8482770" cy="123898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6000" dirty="0">
                <a:solidFill>
                  <a:schemeClr val="tx1"/>
                </a:solidFill>
              </a:rPr>
              <a:t>Proposed Features</a:t>
            </a:r>
            <a:endParaRPr lang="en-US" sz="6000" u="sng" dirty="0">
              <a:solidFill>
                <a:schemeClr val="accent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0570" y="1509310"/>
            <a:ext cx="9733229" cy="49465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Lucida Sans" panose="020B0602030504020204" pitchFamily="34" charset="0"/>
              </a:rPr>
              <a:t>Login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Post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Search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Follow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Chat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Post tag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Community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Bidirectional voting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Notification</a:t>
            </a:r>
          </a:p>
        </p:txBody>
      </p:sp>
    </p:spTree>
    <p:extLst>
      <p:ext uri="{BB962C8B-B14F-4D97-AF65-F5344CB8AC3E}">
        <p14:creationId xmlns:p14="http://schemas.microsoft.com/office/powerpoint/2010/main" val="3686362247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311041"/>
            <a:ext cx="7766936" cy="402024"/>
          </a:xfrm>
        </p:spPr>
        <p:txBody>
          <a:bodyPr>
            <a:noAutofit/>
          </a:bodyPr>
          <a:lstStyle/>
          <a:p>
            <a:pPr algn="l"/>
            <a:r>
              <a:rPr lang="en-US" sz="4800" u="sng" dirty="0">
                <a:solidFill>
                  <a:schemeClr val="accent2"/>
                </a:solidFill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9142" y="1274618"/>
            <a:ext cx="9394199" cy="5070764"/>
          </a:xfrm>
        </p:spPr>
        <p:txBody>
          <a:bodyPr numCol="2">
            <a:noAutofit/>
          </a:bodyPr>
          <a:lstStyle/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j-lt"/>
              </a:rPr>
              <a:t>Project proposal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j-lt"/>
              </a:rPr>
              <a:t>Main objective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j-lt"/>
              </a:rPr>
              <a:t>System Study</a:t>
            </a:r>
          </a:p>
          <a:p>
            <a:pPr marL="800100" lvl="1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j-lt"/>
              </a:rPr>
              <a:t>Benchmark Products</a:t>
            </a:r>
          </a:p>
          <a:p>
            <a:pPr marL="800100" lvl="1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j-lt"/>
              </a:rPr>
              <a:t>Feature Comparison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j-lt"/>
              </a:rPr>
              <a:t>Feature List</a:t>
            </a:r>
          </a:p>
          <a:p>
            <a:pPr marL="800100" lvl="1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j-lt"/>
              </a:rPr>
              <a:t>Proposed Features</a:t>
            </a:r>
          </a:p>
          <a:p>
            <a:pPr marL="800100" lvl="1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j-lt"/>
              </a:rPr>
              <a:t>Sitemap</a:t>
            </a:r>
          </a:p>
          <a:p>
            <a:pPr marL="800100" lvl="1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j-lt"/>
              </a:rPr>
              <a:t>Flowchart of features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j-lt"/>
              </a:rPr>
              <a:t>Ui design</a:t>
            </a:r>
          </a:p>
          <a:p>
            <a:pPr marL="800100" lvl="1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tx1"/>
                </a:solidFill>
                <a:latin typeface="+mj-lt"/>
              </a:rPr>
              <a:t>Moqup</a:t>
            </a:r>
            <a:endParaRPr lang="en-US" dirty="0">
              <a:solidFill>
                <a:schemeClr val="tx1"/>
              </a:solidFill>
              <a:latin typeface="+mj-lt"/>
            </a:endParaRP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j-lt"/>
              </a:rPr>
              <a:t>System Design</a:t>
            </a:r>
          </a:p>
          <a:p>
            <a:pPr marL="800100" lvl="1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j-lt"/>
              </a:rPr>
              <a:t>Structure Design</a:t>
            </a:r>
          </a:p>
          <a:p>
            <a:pPr marL="1257300" lvl="2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j-lt"/>
              </a:rPr>
              <a:t>DFD</a:t>
            </a:r>
          </a:p>
          <a:p>
            <a:pPr lvl="2" algn="l">
              <a:buClr>
                <a:schemeClr val="tx1"/>
              </a:buClr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 marL="800100" lvl="1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j-lt"/>
              </a:rPr>
              <a:t>Design by UML</a:t>
            </a:r>
          </a:p>
          <a:p>
            <a:pPr marL="1257300" lvl="2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j-lt"/>
              </a:rPr>
              <a:t>Use Case Diagram</a:t>
            </a:r>
          </a:p>
          <a:p>
            <a:pPr marL="1257300" lvl="2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j-lt"/>
              </a:rPr>
              <a:t>Context Diagram</a:t>
            </a:r>
          </a:p>
          <a:p>
            <a:pPr marL="1257300" lvl="2" indent="-34290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j-lt"/>
              </a:rPr>
              <a:t>Activity Diagram</a:t>
            </a:r>
          </a:p>
          <a:p>
            <a:pPr lvl="1" algn="l">
              <a:buClr>
                <a:schemeClr val="tx1"/>
              </a:buClr>
            </a:pP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2275601"/>
      </p:ext>
    </p:extLst>
  </p:cSld>
  <p:clrMapOvr>
    <a:masterClrMapping/>
  </p:clrMapOvr>
  <p:transition>
    <p:check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2892" y="-46140"/>
            <a:ext cx="3117410" cy="545283"/>
          </a:xfrm>
        </p:spPr>
        <p:txBody>
          <a:bodyPr>
            <a:normAutofit fontScale="90000"/>
          </a:bodyPr>
          <a:lstStyle/>
          <a:p>
            <a:r>
              <a:rPr lang="en-US" sz="4900" dirty="0">
                <a:solidFill>
                  <a:schemeClr val="tx1"/>
                </a:solidFill>
                <a:cs typeface="Times New Roman" panose="02020603050405020304" pitchFamily="18" charset="0"/>
              </a:rPr>
              <a:t>Sitemap</a:t>
            </a:r>
            <a:endParaRPr lang="en-US" sz="60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7A4C86-8696-4C7B-97BE-81C8EA4B7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704676"/>
            <a:ext cx="12015831" cy="5838737"/>
          </a:xfrm>
        </p:spPr>
      </p:pic>
    </p:spTree>
    <p:extLst>
      <p:ext uri="{BB962C8B-B14F-4D97-AF65-F5344CB8AC3E}">
        <p14:creationId xmlns:p14="http://schemas.microsoft.com/office/powerpoint/2010/main" val="1968440050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234" y="316967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Features</a:t>
            </a:r>
          </a:p>
        </p:txBody>
      </p:sp>
    </p:spTree>
    <p:extLst>
      <p:ext uri="{BB962C8B-B14F-4D97-AF65-F5344CB8AC3E}">
        <p14:creationId xmlns:p14="http://schemas.microsoft.com/office/powerpoint/2010/main" val="2793329783"/>
      </p:ext>
    </p:extLst>
  </p:cSld>
  <p:clrMapOvr>
    <a:masterClrMapping/>
  </p:clrMapOvr>
  <p:transition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u="sng" dirty="0">
                <a:solidFill>
                  <a:schemeClr val="accent2">
                    <a:lumMod val="50000"/>
                  </a:schemeClr>
                </a:solidFill>
                <a:cs typeface="Times New Roman" panose="02020603050405020304" pitchFamily="18" charset="0"/>
              </a:rPr>
              <a:t>Home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FD05E-1625-4BAC-A8B8-25EEE43BD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969" y="1197256"/>
            <a:ext cx="6149130" cy="433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94029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433" y="594815"/>
            <a:ext cx="8596668" cy="700585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solidFill>
                  <a:schemeClr val="accent2">
                    <a:lumMod val="50000"/>
                  </a:schemeClr>
                </a:solidFill>
                <a:cs typeface="Times New Roman" panose="02020603050405020304" pitchFamily="18" charset="0"/>
              </a:rPr>
              <a:t>Community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0727359"/>
              </p:ext>
            </p:extLst>
          </p:nvPr>
        </p:nvGraphicFramePr>
        <p:xfrm>
          <a:off x="304800" y="1295400"/>
          <a:ext cx="9739952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A28EC9C-1ED6-4747-8F58-4FDD562082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31" y="1870745"/>
            <a:ext cx="7534738" cy="413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43905"/>
      </p:ext>
    </p:extLst>
  </p:cSld>
  <p:clrMapOvr>
    <a:masterClrMapping/>
  </p:clrMapOvr>
  <p:transition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7628" y="646726"/>
            <a:ext cx="8596668" cy="764274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solidFill>
                  <a:schemeClr val="accent2">
                    <a:lumMod val="50000"/>
                  </a:schemeClr>
                </a:solidFill>
                <a:cs typeface="Times New Roman" panose="02020603050405020304" pitchFamily="18" charset="0"/>
              </a:rPr>
              <a:t>Search</a:t>
            </a:r>
            <a:endParaRPr lang="en-US" dirty="0">
              <a:solidFill>
                <a:schemeClr val="accent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2627844"/>
              </p:ext>
            </p:extLst>
          </p:nvPr>
        </p:nvGraphicFramePr>
        <p:xfrm>
          <a:off x="666846" y="1103931"/>
          <a:ext cx="9789970" cy="5779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D5CF870-4B99-427F-A98E-9F7FAD444C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184" y="1761689"/>
            <a:ext cx="9170574" cy="429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64480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2268" y="594815"/>
            <a:ext cx="8596668" cy="700585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solidFill>
                  <a:schemeClr val="accent2">
                    <a:lumMod val="50000"/>
                  </a:schemeClr>
                </a:solidFill>
                <a:cs typeface="Times New Roman" panose="02020603050405020304" pitchFamily="18" charset="0"/>
              </a:rPr>
              <a:t>Post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5988930"/>
              </p:ext>
            </p:extLst>
          </p:nvPr>
        </p:nvGraphicFramePr>
        <p:xfrm>
          <a:off x="304800" y="1295400"/>
          <a:ext cx="9739952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BB77CC2-E9FE-4AF9-B41D-ECBBC8D1A3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340" y="1589429"/>
            <a:ext cx="8204596" cy="32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27885"/>
      </p:ext>
    </p:extLst>
  </p:cSld>
  <p:clrMapOvr>
    <a:masterClrMapping/>
  </p:clrMapOvr>
  <p:transition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2415" y="573776"/>
            <a:ext cx="8911687" cy="1280890"/>
          </a:xfrm>
        </p:spPr>
        <p:txBody>
          <a:bodyPr/>
          <a:lstStyle/>
          <a:p>
            <a:r>
              <a:rPr lang="en-US" u="sng" dirty="0">
                <a:solidFill>
                  <a:schemeClr val="accent2">
                    <a:lumMod val="50000"/>
                  </a:schemeClr>
                </a:solidFill>
                <a:cs typeface="Times New Roman" panose="02020603050405020304" pitchFamily="18" charset="0"/>
              </a:rPr>
              <a:t>Message</a:t>
            </a:r>
            <a:r>
              <a:rPr lang="en-US" b="1" u="sng" dirty="0">
                <a:solidFill>
                  <a:schemeClr val="accent2">
                    <a:lumMod val="50000"/>
                  </a:schemeClr>
                </a:solidFill>
                <a:cs typeface="Times New Roman" panose="02020603050405020304" pitchFamily="18" charset="0"/>
              </a:rPr>
              <a:t> &amp; Follow</a:t>
            </a:r>
            <a:endParaRPr lang="en-US" dirty="0">
              <a:solidFill>
                <a:schemeClr val="accent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988416"/>
              </p:ext>
            </p:extLst>
          </p:nvPr>
        </p:nvGraphicFramePr>
        <p:xfrm>
          <a:off x="677334" y="2155137"/>
          <a:ext cx="10190663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28D2E5F-7409-42AE-A00A-92F4DADFE1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80" y="1728132"/>
            <a:ext cx="8860821" cy="380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42543"/>
      </p:ext>
    </p:extLst>
  </p:cSld>
  <p:clrMapOvr>
    <a:masterClrMapping/>
  </p:clrMapOvr>
  <p:transition>
    <p:wipe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AF5F-3586-43BC-B07C-33191F1CB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196" y="1261673"/>
            <a:ext cx="8911687" cy="1280890"/>
          </a:xfrm>
        </p:spPr>
        <p:txBody>
          <a:bodyPr>
            <a:normAutofit/>
          </a:bodyPr>
          <a:lstStyle/>
          <a:p>
            <a:r>
              <a:rPr lang="en-US" sz="6600" dirty="0"/>
              <a:t>Moqup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EA3D1-E184-47B8-900C-3F22D5B33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3594" y="2896998"/>
            <a:ext cx="8915400" cy="3777622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https://app.moqups.com/fardibkhan@gmail.com/KbepC0mHbv/view</a:t>
            </a:r>
            <a:endParaRPr lang="en-US" dirty="0"/>
          </a:p>
          <a:p>
            <a:r>
              <a:rPr lang="en-US" dirty="0">
                <a:hlinkClick r:id="rId3"/>
              </a:rPr>
              <a:t>https://app.moqups.com/sakib138/itwPNn8OlB/view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584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1.Context Diagram </a:t>
            </a:r>
          </a:p>
          <a:p>
            <a:pPr marL="0" indent="0">
              <a:buNone/>
            </a:pPr>
            <a:r>
              <a:rPr lang="en-US" sz="2000" dirty="0"/>
              <a:t>2.Data flow Diagram</a:t>
            </a:r>
          </a:p>
          <a:p>
            <a:pPr marL="0" indent="0">
              <a:buNone/>
            </a:pPr>
            <a:r>
              <a:rPr lang="en-US" sz="2000" dirty="0"/>
              <a:t>3.Use case diagram</a:t>
            </a:r>
          </a:p>
          <a:p>
            <a:pPr marL="0" indent="0">
              <a:buNone/>
            </a:pPr>
            <a:r>
              <a:rPr lang="en-US" sz="2000" dirty="0"/>
              <a:t>4.Activity Diagram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3612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Rules for context Diagram</a:t>
            </a:r>
          </a:p>
          <a:p>
            <a:r>
              <a:rPr lang="en-US" dirty="0"/>
              <a:t>1. 0 level Diagram </a:t>
            </a:r>
          </a:p>
          <a:p>
            <a:r>
              <a:rPr lang="en-US" dirty="0"/>
              <a:t>2.start form 0</a:t>
            </a:r>
          </a:p>
          <a:p>
            <a:r>
              <a:rPr lang="en-US" dirty="0"/>
              <a:t>3.External Entities must written in capital letters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385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u="sng" dirty="0">
                <a:solidFill>
                  <a:schemeClr val="accent2"/>
                </a:solidFill>
                <a:cs typeface="Times New Roman" panose="02020603050405020304" pitchFamily="18" charset="0"/>
              </a:rPr>
              <a:t>Project Proposal: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953" y="2927125"/>
            <a:ext cx="8989764" cy="219441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Lucida Sans" panose="020B0602030504020204" pitchFamily="34" charset="0"/>
              </a:rPr>
              <a:t>DevQuery </a:t>
            </a:r>
            <a:r>
              <a:rPr lang="en-US" sz="2800">
                <a:solidFill>
                  <a:schemeClr val="tx1"/>
                </a:solidFill>
                <a:latin typeface="Lucida Sans" panose="020B0602030504020204" pitchFamily="34" charset="0"/>
              </a:rPr>
              <a:t>is an </a:t>
            </a:r>
            <a:r>
              <a:rPr lang="en-US" sz="2800" dirty="0">
                <a:solidFill>
                  <a:schemeClr val="tx1"/>
                </a:solidFill>
                <a:latin typeface="Lucida Sans" panose="020B0602030504020204" pitchFamily="34" charset="0"/>
              </a:rPr>
              <a:t>online community for developers.</a:t>
            </a:r>
          </a:p>
        </p:txBody>
      </p:sp>
    </p:spTree>
    <p:extLst>
      <p:ext uri="{BB962C8B-B14F-4D97-AF65-F5344CB8AC3E}">
        <p14:creationId xmlns:p14="http://schemas.microsoft.com/office/powerpoint/2010/main" val="3436896211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3289" y="287090"/>
            <a:ext cx="10178322" cy="1404470"/>
          </a:xfrm>
        </p:spPr>
        <p:txBody>
          <a:bodyPr/>
          <a:lstStyle/>
          <a:p>
            <a:r>
              <a:rPr lang="en-US" dirty="0"/>
              <a:t>Symbol for context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5877" y="1913586"/>
            <a:ext cx="8915400" cy="3777622"/>
          </a:xfrm>
        </p:spPr>
        <p:txBody>
          <a:bodyPr/>
          <a:lstStyle/>
          <a:p>
            <a:r>
              <a:rPr lang="en-US" dirty="0"/>
              <a:t>External Entities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Process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Connectivity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E5F18-E6BB-446A-95B1-B73F1FD0C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441" y="4729782"/>
            <a:ext cx="3190476" cy="495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0979BF-F4D0-4BC7-91FF-4176A0192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4555"/>
            <a:ext cx="3571609" cy="1571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63A3C-F981-41A2-A55A-DC87A8326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75" y="3111214"/>
            <a:ext cx="3571609" cy="1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35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Diagram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431E098-ECF6-4228-B818-8810CDDE8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52" y="2077065"/>
            <a:ext cx="7130642" cy="3407964"/>
          </a:xfrm>
        </p:spPr>
      </p:pic>
    </p:spTree>
    <p:extLst>
      <p:ext uri="{BB962C8B-B14F-4D97-AF65-F5344CB8AC3E}">
        <p14:creationId xmlns:p14="http://schemas.microsoft.com/office/powerpoint/2010/main" val="144398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Data flow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1.Each process has name and number</a:t>
            </a:r>
          </a:p>
          <a:p>
            <a:r>
              <a:rPr lang="en-US" dirty="0"/>
              <a:t>2.Database will be named capital letter</a:t>
            </a:r>
          </a:p>
          <a:p>
            <a:r>
              <a:rPr lang="en-US" dirty="0"/>
              <a:t>3.Database will be connected with only the process </a:t>
            </a:r>
          </a:p>
          <a:p>
            <a:r>
              <a:rPr lang="en-US" dirty="0"/>
              <a:t>4. Start from top left and ended at right bottom.</a:t>
            </a:r>
          </a:p>
          <a:p>
            <a:r>
              <a:rPr lang="en-US" dirty="0"/>
              <a:t>5. Database - database, external entity - database, external entity to external entity connection is not allowed.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07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286" y="253521"/>
            <a:ext cx="10368792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Symbol for Data flow diagram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8553" y="1581214"/>
            <a:ext cx="8915400" cy="4164169"/>
          </a:xfrm>
        </p:spPr>
        <p:txBody>
          <a:bodyPr>
            <a:normAutofit/>
          </a:bodyPr>
          <a:lstStyle/>
          <a:p>
            <a:r>
              <a:rPr lang="en-US" dirty="0"/>
              <a:t>External Entities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Process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Connectivity  </a:t>
            </a:r>
          </a:p>
          <a:p>
            <a:endParaRPr lang="en-US" dirty="0"/>
          </a:p>
          <a:p>
            <a:r>
              <a:rPr lang="en-US" dirty="0"/>
              <a:t>Database                                                                     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E610C3-01A4-4097-8F61-53F90DD5F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682" y="3980732"/>
            <a:ext cx="3190476" cy="495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FF9361-44A1-40FC-9FD9-82EF2CA28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253" y="1418635"/>
            <a:ext cx="3361905" cy="7714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528209-A01F-44D9-B1F0-8762891C9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253" y="2581381"/>
            <a:ext cx="3361905" cy="8476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AE1F5F-4DE8-47B4-BEE1-F673A126A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682" y="4475970"/>
            <a:ext cx="2390476" cy="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88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188" y="185960"/>
            <a:ext cx="8911687" cy="852265"/>
          </a:xfrm>
        </p:spPr>
        <p:txBody>
          <a:bodyPr/>
          <a:lstStyle/>
          <a:p>
            <a:r>
              <a:rPr lang="en-US" dirty="0"/>
              <a:t>Data Flow 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EB41E7-F0AA-434C-B6EB-911B28400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025" y="1038225"/>
            <a:ext cx="10066788" cy="5444541"/>
          </a:xfrm>
        </p:spPr>
      </p:pic>
    </p:spTree>
    <p:extLst>
      <p:ext uri="{BB962C8B-B14F-4D97-AF65-F5344CB8AC3E}">
        <p14:creationId xmlns:p14="http://schemas.microsoft.com/office/powerpoint/2010/main" val="60980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1 and 2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10E50D-36B1-47D3-95BF-79922A814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78" y="1631950"/>
            <a:ext cx="6266576" cy="3594100"/>
          </a:xfrm>
        </p:spPr>
      </p:pic>
    </p:spTree>
    <p:extLst>
      <p:ext uri="{BB962C8B-B14F-4D97-AF65-F5344CB8AC3E}">
        <p14:creationId xmlns:p14="http://schemas.microsoft.com/office/powerpoint/2010/main" val="2032522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Symbols for Use Case diagram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Use Case                                        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Actor                             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Relationship             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System                  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169" y="3313866"/>
            <a:ext cx="747150" cy="102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606" y="4341071"/>
            <a:ext cx="1335313" cy="1838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665" y="4570856"/>
            <a:ext cx="3705309" cy="216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5C2D55-D008-4E52-AF99-BF29D3CBE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282" y="2492732"/>
            <a:ext cx="2208073" cy="80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27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0826" y="186366"/>
            <a:ext cx="8911687" cy="611303"/>
          </a:xfrm>
        </p:spPr>
        <p:txBody>
          <a:bodyPr>
            <a:normAutofit fontScale="90000"/>
          </a:bodyPr>
          <a:lstStyle/>
          <a:p>
            <a:r>
              <a:rPr lang="en-US" dirty="0"/>
              <a:t>Diagram</a:t>
            </a:r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8104551-280D-4B30-9F10-933158137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77" y="1001086"/>
            <a:ext cx="8327044" cy="4510482"/>
          </a:xfrm>
        </p:spPr>
      </p:pic>
    </p:spTree>
    <p:extLst>
      <p:ext uri="{BB962C8B-B14F-4D97-AF65-F5344CB8AC3E}">
        <p14:creationId xmlns:p14="http://schemas.microsoft.com/office/powerpoint/2010/main" val="361095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76673"/>
          </a:xfrm>
        </p:spPr>
        <p:txBody>
          <a:bodyPr>
            <a:normAutofit fontScale="90000"/>
          </a:bodyPr>
          <a:lstStyle/>
          <a:p>
            <a:r>
              <a:rPr lang="en-US" dirty="0"/>
              <a:t>Use Case Descriptive Form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32689"/>
            <a:ext cx="8915400" cy="4578533"/>
          </a:xfrm>
        </p:spPr>
        <p:txBody>
          <a:bodyPr/>
          <a:lstStyle/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GB" dirty="0"/>
              <a:t>Use case name and number</a:t>
            </a:r>
          </a:p>
          <a:p>
            <a:pPr>
              <a:buFont typeface="+mj-lt"/>
              <a:buAutoNum type="arabicPeriod"/>
            </a:pPr>
            <a:r>
              <a:rPr lang="en-GB" dirty="0"/>
              <a:t>Primary Actor</a:t>
            </a:r>
          </a:p>
          <a:p>
            <a:pPr>
              <a:buFont typeface="+mj-lt"/>
              <a:buAutoNum type="arabicPeriod"/>
            </a:pPr>
            <a:r>
              <a:rPr lang="en-GB" dirty="0"/>
              <a:t>Stakeholders and Interests</a:t>
            </a:r>
          </a:p>
          <a:p>
            <a:pPr>
              <a:buFont typeface="+mj-lt"/>
              <a:buAutoNum type="arabicPeriod"/>
            </a:pPr>
            <a:r>
              <a:rPr lang="en-GB" dirty="0"/>
              <a:t>Pre-conditions</a:t>
            </a:r>
          </a:p>
          <a:p>
            <a:pPr>
              <a:buFont typeface="+mj-lt"/>
              <a:buAutoNum type="arabicPeriod"/>
            </a:pPr>
            <a:r>
              <a:rPr lang="en-GB" dirty="0"/>
              <a:t>Success Scenario</a:t>
            </a:r>
          </a:p>
          <a:p>
            <a:pPr>
              <a:buFont typeface="+mj-lt"/>
              <a:buAutoNum type="arabicPeriod"/>
            </a:pPr>
            <a:r>
              <a:rPr lang="en-GB" dirty="0"/>
              <a:t>Alternate Scenario</a:t>
            </a:r>
          </a:p>
          <a:p>
            <a:pPr>
              <a:buFont typeface="+mj-lt"/>
              <a:buAutoNum type="arabicPeriod"/>
            </a:pPr>
            <a:r>
              <a:rPr lang="en-GB" dirty="0"/>
              <a:t>Post-conditions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8168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1:Ask Question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Primary actor</a:t>
            </a:r>
            <a:r>
              <a:rPr lang="en-US" sz="2800" dirty="0"/>
              <a:t>: User</a:t>
            </a:r>
          </a:p>
          <a:p>
            <a:r>
              <a:rPr lang="en-GB" sz="2800" b="1" dirty="0"/>
              <a:t>Stakeholders and Interests</a:t>
            </a:r>
            <a:r>
              <a:rPr lang="en-GB" sz="2800" dirty="0"/>
              <a:t>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b="1" dirty="0"/>
              <a:t>Use</a:t>
            </a:r>
            <a:r>
              <a:rPr lang="en-US" sz="2400" dirty="0"/>
              <a:t>r: Ask any question related with developer in </a:t>
            </a:r>
            <a:r>
              <a:rPr lang="en-US" sz="2400" dirty="0" err="1"/>
              <a:t>devQuery</a:t>
            </a:r>
            <a:r>
              <a:rPr lang="en-US" sz="2400" dirty="0"/>
              <a:t> platform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b="1" dirty="0"/>
              <a:t>Admin</a:t>
            </a:r>
            <a:r>
              <a:rPr lang="en-US" sz="2400" dirty="0"/>
              <a:t>: Check the Question is Spam or not 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47221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C11BC-6EC2-488B-A2A8-3854375C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866" y="2248724"/>
            <a:ext cx="9939209" cy="128089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objective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16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231924"/>
          </a:xfrm>
        </p:spPr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6566" y="2100263"/>
            <a:ext cx="8915400" cy="3956874"/>
          </a:xfrm>
        </p:spPr>
        <p:txBody>
          <a:bodyPr>
            <a:normAutofit/>
          </a:bodyPr>
          <a:lstStyle/>
          <a:p>
            <a:r>
              <a:rPr lang="en-GB" sz="2800" b="1" dirty="0"/>
              <a:t>Success Scenario: </a:t>
            </a:r>
          </a:p>
          <a:p>
            <a:pPr marL="1714500" lvl="3" indent="-457200">
              <a:buFont typeface="+mj-lt"/>
              <a:buAutoNum type="arabicPeriod"/>
            </a:pPr>
            <a:r>
              <a:rPr lang="en-GB" sz="2400" dirty="0"/>
              <a:t>Now user can ask question in his timeline. </a:t>
            </a:r>
          </a:p>
          <a:p>
            <a:pPr marL="1714500" lvl="3" indent="-457200">
              <a:buFont typeface="+mj-lt"/>
              <a:buAutoNum type="arabicPeriod"/>
            </a:pPr>
            <a:r>
              <a:rPr lang="en-GB" sz="2400" dirty="0"/>
              <a:t>User can reply to comment in their post. </a:t>
            </a:r>
          </a:p>
          <a:p>
            <a:pPr marL="1714500" lvl="3" indent="-457200">
              <a:buFont typeface="+mj-lt"/>
              <a:buAutoNum type="arabicPeriod"/>
            </a:pPr>
            <a:r>
              <a:rPr lang="en-GB" sz="2400" dirty="0"/>
              <a:t>User can comment in their own post.</a:t>
            </a:r>
          </a:p>
          <a:p>
            <a:pPr marL="1714500" lvl="3" indent="-457200">
              <a:buFont typeface="+mj-lt"/>
              <a:buAutoNum type="arabicPeriod"/>
            </a:pPr>
            <a:r>
              <a:rPr lang="en-GB" sz="2400" dirty="0"/>
              <a:t>User also can like or dislike the question.</a:t>
            </a:r>
          </a:p>
          <a:p>
            <a:pPr marL="1714500" lvl="3" indent="-457200">
              <a:buFont typeface="+mj-lt"/>
              <a:buAutoNum type="arabicPeriod"/>
            </a:pPr>
            <a:r>
              <a:rPr lang="en-GB" sz="2400" dirty="0"/>
              <a:t>User can like or dislike any comment.</a:t>
            </a:r>
          </a:p>
          <a:p>
            <a:pPr marL="1371600" lvl="3" indent="0">
              <a:buNone/>
            </a:pPr>
            <a:endParaRPr lang="en-US" sz="2400" b="1" dirty="0"/>
          </a:p>
          <a:p>
            <a:pPr lvl="2">
              <a:buFont typeface="Wingdings" panose="05000000000000000000" pitchFamily="2" charset="2"/>
              <a:buChar char="§"/>
            </a:pPr>
            <a:endParaRPr lang="en-GB" sz="2400" b="1" dirty="0"/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2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3423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98AF8-9595-4C7F-B7F2-D0AEA7127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FF691-FFB0-4A35-9626-2300FBB9C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b="1" dirty="0"/>
              <a:t>Alternate Scenario: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b="1" dirty="0"/>
              <a:t>*a: any time system can fail: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000" dirty="0"/>
              <a:t>User restart the system</a:t>
            </a:r>
            <a:r>
              <a:rPr lang="en-US" altLang="en-US" sz="2000" dirty="0">
                <a:latin typeface="Verdana" panose="020B0604030504040204" pitchFamily="34" charset="0"/>
                <a:cs typeface="Times New Roman" panose="02020603050405020304" pitchFamily="18" charset="0"/>
              </a:rPr>
              <a:t>, logs in and request recovery of prior state.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2000" b="1" dirty="0">
                <a:latin typeface="Verdana" panose="020B0604030504040204" pitchFamily="34" charset="0"/>
                <a:cs typeface="Times New Roman" panose="02020603050405020304" pitchFamily="18" charset="0"/>
              </a:rPr>
              <a:t>1(a) Spam may come into comments: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altLang="en-US" sz="1800" dirty="0">
                <a:latin typeface="Verdana" panose="020B0604030504040204" pitchFamily="34" charset="0"/>
                <a:cs typeface="Times New Roman" panose="02020603050405020304" pitchFamily="18" charset="0"/>
              </a:rPr>
              <a:t>User can report for those spam message. Admin will handle this.</a:t>
            </a:r>
          </a:p>
          <a:p>
            <a:pPr lvl="3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04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82240"/>
            <a:ext cx="8915400" cy="3777622"/>
          </a:xfrm>
        </p:spPr>
        <p:txBody>
          <a:bodyPr>
            <a:normAutofit/>
          </a:bodyPr>
          <a:lstStyle/>
          <a:p>
            <a:r>
              <a:rPr lang="en-GB" sz="3200" b="1" dirty="0"/>
              <a:t>Pre-conditions: 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sz="2000" dirty="0"/>
              <a:t>User must have a user id.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sz="2000" dirty="0"/>
              <a:t>User must have to log in with his or her user id.</a:t>
            </a:r>
          </a:p>
          <a:p>
            <a:endParaRPr lang="en-GB" sz="2800" b="1" dirty="0"/>
          </a:p>
          <a:p>
            <a:r>
              <a:rPr lang="en-GB" sz="2800" b="1" dirty="0"/>
              <a:t>Post-conditions: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GB" sz="2000" dirty="0"/>
              <a:t>Post will be save in database with his or her user id and password.</a:t>
            </a:r>
          </a:p>
        </p:txBody>
      </p:sp>
    </p:spTree>
    <p:extLst>
      <p:ext uri="{BB962C8B-B14F-4D97-AF65-F5344CB8AC3E}">
        <p14:creationId xmlns:p14="http://schemas.microsoft.com/office/powerpoint/2010/main" val="773098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2:Profile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/>
              <a:t>Primary actor</a:t>
            </a:r>
            <a:r>
              <a:rPr lang="en-US" sz="2800" dirty="0"/>
              <a:t>: </a:t>
            </a:r>
            <a:r>
              <a:rPr lang="en-US" sz="2400" dirty="0"/>
              <a:t>User</a:t>
            </a:r>
          </a:p>
          <a:p>
            <a:r>
              <a:rPr lang="en-GB" sz="2800" b="1" dirty="0"/>
              <a:t>Stakeholders and Interests</a:t>
            </a:r>
            <a:r>
              <a:rPr lang="en-GB" sz="2800" dirty="0"/>
              <a:t>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b="1" dirty="0"/>
              <a:t>Use</a:t>
            </a:r>
            <a:r>
              <a:rPr lang="en-US" sz="2400" dirty="0"/>
              <a:t>r: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200" dirty="0"/>
              <a:t>User can replace his or her old name, password and email by new name, password and Email.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200" dirty="0"/>
              <a:t>User will able to change profile pic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b="1" dirty="0"/>
              <a:t>Admin</a:t>
            </a:r>
            <a:r>
              <a:rPr lang="en-US" sz="2400" dirty="0"/>
              <a:t>: Update database and check the user is fraud or not by asking old password.      </a:t>
            </a:r>
            <a:endParaRPr lang="en-GB" sz="2400" dirty="0"/>
          </a:p>
          <a:p>
            <a:endParaRPr lang="en-US" sz="2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2483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b="1" dirty="0"/>
              <a:t>Success Scenario: </a:t>
            </a:r>
          </a:p>
          <a:p>
            <a:pPr lvl="3" indent="-342900">
              <a:buFont typeface="+mj-lt"/>
              <a:buAutoNum type="arabicPeriod"/>
            </a:pPr>
            <a:r>
              <a:rPr lang="en-GB" sz="2400" dirty="0"/>
              <a:t> User replace old name, password and email by new name,    password and email. </a:t>
            </a:r>
          </a:p>
          <a:p>
            <a:pPr marL="1714500" lvl="3" indent="-457200">
              <a:buFont typeface="+mj-lt"/>
              <a:buAutoNum type="arabicPeriod"/>
            </a:pPr>
            <a:r>
              <a:rPr lang="en-US" sz="2400" dirty="0"/>
              <a:t>All process will be happen if the old password is right.</a:t>
            </a:r>
            <a:endParaRPr lang="en-GB" sz="2400" dirty="0"/>
          </a:p>
          <a:p>
            <a:pPr marL="1257300" lvl="3" indent="0">
              <a:buNone/>
            </a:pPr>
            <a:endParaRPr lang="en-GB" sz="24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275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b="1" dirty="0"/>
              <a:t>Alternate Scenario: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b="1" dirty="0"/>
              <a:t>*a: Any time system can fail: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000" dirty="0"/>
              <a:t>User restart the system</a:t>
            </a:r>
            <a:r>
              <a:rPr lang="en-US" altLang="en-US" sz="2000" dirty="0">
                <a:latin typeface="Verdana" panose="020B0604030504040204" pitchFamily="34" charset="0"/>
                <a:cs typeface="Times New Roman" panose="02020603050405020304" pitchFamily="18" charset="0"/>
              </a:rPr>
              <a:t>, logs in and request recovery of prior state.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2400" b="1" dirty="0">
                <a:latin typeface="Century" panose="02040604050505020304" pitchFamily="18" charset="0"/>
                <a:cs typeface="Times New Roman" panose="02020603050405020304" pitchFamily="18" charset="0"/>
              </a:rPr>
              <a:t>2(a): Wrong password</a:t>
            </a:r>
            <a:endParaRPr lang="en-GB" altLang="en-US" dirty="0">
              <a:latin typeface="Century" panose="02040604050505020304" pitchFamily="18" charset="0"/>
            </a:endParaRPr>
          </a:p>
          <a:p>
            <a:pPr lvl="3">
              <a:buFont typeface="Wingdings" panose="05000000000000000000" pitchFamily="2" charset="2"/>
              <a:buChar char="§"/>
            </a:pPr>
            <a:r>
              <a:rPr lang="en-US" altLang="en-US" sz="2200" b="1" dirty="0">
                <a:latin typeface="Century" panose="02040604050505020304" pitchFamily="18" charset="0"/>
                <a:cs typeface="Times New Roman" panose="02020603050405020304" pitchFamily="18" charset="0"/>
              </a:rPr>
              <a:t>Solution: </a:t>
            </a:r>
            <a:r>
              <a:rPr lang="en-US" altLang="en-US" sz="2200" dirty="0">
                <a:latin typeface="Century" panose="02040604050505020304" pitchFamily="18" charset="0"/>
                <a:cs typeface="Times New Roman" panose="02020603050405020304" pitchFamily="18" charset="0"/>
              </a:rPr>
              <a:t>Retype the correct password</a:t>
            </a:r>
          </a:p>
        </p:txBody>
      </p:sp>
    </p:spTree>
    <p:extLst>
      <p:ext uri="{BB962C8B-B14F-4D97-AF65-F5344CB8AC3E}">
        <p14:creationId xmlns:p14="http://schemas.microsoft.com/office/powerpoint/2010/main" val="3133123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09"/>
            <a:ext cx="8911687" cy="883677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071990"/>
            <a:ext cx="8915400" cy="3839231"/>
          </a:xfrm>
        </p:spPr>
        <p:txBody>
          <a:bodyPr/>
          <a:lstStyle/>
          <a:p>
            <a:r>
              <a:rPr lang="en-GB" sz="2800" b="1" dirty="0"/>
              <a:t>Pre-conditions:</a:t>
            </a:r>
          </a:p>
          <a:p>
            <a:pPr lvl="2">
              <a:buFont typeface="+mj-lt"/>
              <a:buAutoNum type="arabicPeriod"/>
            </a:pPr>
            <a:r>
              <a:rPr lang="en-US" sz="2400" dirty="0"/>
              <a:t> User have to visit </a:t>
            </a:r>
            <a:r>
              <a:rPr lang="en-US" sz="2400" dirty="0" err="1"/>
              <a:t>DevQuery’s</a:t>
            </a:r>
            <a:r>
              <a:rPr lang="en-US" sz="2400" dirty="0"/>
              <a:t> website</a:t>
            </a:r>
          </a:p>
          <a:p>
            <a:pPr lvl="2">
              <a:buFont typeface="+mj-lt"/>
              <a:buAutoNum type="arabicPeriod"/>
            </a:pPr>
            <a:r>
              <a:rPr lang="en-US" sz="2400" dirty="0"/>
              <a:t>Must be log in with email and password</a:t>
            </a:r>
          </a:p>
          <a:p>
            <a:pPr lvl="2">
              <a:buFont typeface="+mj-lt"/>
              <a:buAutoNum type="arabicPeriod"/>
            </a:pPr>
            <a:r>
              <a:rPr lang="en-US" sz="2400" dirty="0"/>
              <a:t>Have to go to his or her profile</a:t>
            </a:r>
          </a:p>
          <a:p>
            <a:pPr lvl="2">
              <a:buFont typeface="+mj-lt"/>
              <a:buAutoNum type="arabicPeriod"/>
            </a:pPr>
            <a:r>
              <a:rPr lang="en-US" sz="2400" dirty="0"/>
              <a:t>Click on edit profile</a:t>
            </a:r>
            <a:endParaRPr lang="en-GB" sz="24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1415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b="1" dirty="0"/>
              <a:t>Post-conditions: </a:t>
            </a:r>
          </a:p>
          <a:p>
            <a:pPr lvl="2">
              <a:buFont typeface="+mj-lt"/>
              <a:buAutoNum type="arabicPeriod"/>
            </a:pPr>
            <a:r>
              <a:rPr lang="en-GB" sz="2400" dirty="0"/>
              <a:t>User new Name, Email, Password save in database.</a:t>
            </a:r>
          </a:p>
          <a:p>
            <a:pPr lvl="2">
              <a:buFont typeface="+mj-lt"/>
              <a:buAutoNum type="arabicPeriod"/>
            </a:pPr>
            <a:r>
              <a:rPr lang="en-US" sz="2400" dirty="0"/>
              <a:t>Now user will be identify by new name, password and email</a:t>
            </a:r>
            <a:r>
              <a:rPr lang="en-US" sz="2000" dirty="0"/>
              <a:t>.</a:t>
            </a:r>
            <a:endParaRPr lang="en-GB" sz="2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82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Activity Diagram is a  flowcharts that represent flows from one activity to another  </a:t>
            </a:r>
          </a:p>
        </p:txBody>
      </p:sp>
    </p:spTree>
    <p:extLst>
      <p:ext uri="{BB962C8B-B14F-4D97-AF65-F5344CB8AC3E}">
        <p14:creationId xmlns:p14="http://schemas.microsoft.com/office/powerpoint/2010/main" val="4110928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719412" cy="1492132"/>
          </a:xfrm>
        </p:spPr>
        <p:txBody>
          <a:bodyPr>
            <a:normAutofit/>
          </a:bodyPr>
          <a:lstStyle/>
          <a:p>
            <a:r>
              <a:rPr lang="en-US" sz="4600" dirty="0"/>
              <a:t>Symbols of Activity Diagram:</a:t>
            </a:r>
            <a:endParaRPr lang="en-GB" sz="4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25461"/>
            <a:ext cx="10178322" cy="4554131"/>
          </a:xfrm>
        </p:spPr>
        <p:txBody>
          <a:bodyPr>
            <a:normAutofit/>
          </a:bodyPr>
          <a:lstStyle/>
          <a:p>
            <a:r>
              <a:rPr lang="en-US" sz="2400" dirty="0"/>
              <a:t>Start Symbol </a:t>
            </a:r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r>
              <a:rPr lang="en-US" sz="2400" dirty="0"/>
              <a:t>Stop Symbol </a:t>
            </a:r>
          </a:p>
          <a:p>
            <a:r>
              <a:rPr lang="en-US" sz="2400" dirty="0"/>
              <a:t>   </a:t>
            </a:r>
          </a:p>
          <a:p>
            <a:r>
              <a:rPr lang="en-US" sz="2400" dirty="0"/>
              <a:t>Activity Symbol </a:t>
            </a:r>
          </a:p>
          <a:p>
            <a:endParaRPr lang="en-US" sz="2400" dirty="0"/>
          </a:p>
          <a:p>
            <a:r>
              <a:rPr lang="en-US" sz="2400" dirty="0"/>
              <a:t>Decision Symbol  </a:t>
            </a:r>
          </a:p>
          <a:p>
            <a:endParaRPr lang="en-US" sz="2400" dirty="0"/>
          </a:p>
          <a:p>
            <a:r>
              <a:rPr lang="en-US" sz="2400" dirty="0"/>
              <a:t>Connector Symbol                    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266" y="1329377"/>
            <a:ext cx="605771" cy="3916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206" y="2218674"/>
            <a:ext cx="549375" cy="4675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928751" y="5518045"/>
            <a:ext cx="1828800" cy="1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F8395A0-6118-49B1-9A65-D1A145902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53" y="2817593"/>
            <a:ext cx="3333333" cy="1189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1327B0-FC24-4937-A6C2-706DF3130C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721" y="3629250"/>
            <a:ext cx="2160544" cy="178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5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C11BC-6EC2-488B-A2A8-3854375C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295" y="67114"/>
            <a:ext cx="9939209" cy="6258186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Features</a:t>
            </a:r>
            <a:br>
              <a:rPr lang="en-US" sz="5400" dirty="0">
                <a:solidFill>
                  <a:schemeClr val="tx1"/>
                </a:solidFill>
              </a:rPr>
            </a:br>
            <a:endParaRPr lang="en-US" sz="5400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DE07F73-80AB-4694-873C-7C29B3593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052958"/>
              </p:ext>
            </p:extLst>
          </p:nvPr>
        </p:nvGraphicFramePr>
        <p:xfrm>
          <a:off x="2153540" y="1187866"/>
          <a:ext cx="7409204" cy="54949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04602">
                  <a:extLst>
                    <a:ext uri="{9D8B030D-6E8A-4147-A177-3AD203B41FA5}">
                      <a16:colId xmlns:a16="http://schemas.microsoft.com/office/drawing/2014/main" val="1244357293"/>
                    </a:ext>
                  </a:extLst>
                </a:gridCol>
                <a:gridCol w="3704602">
                  <a:extLst>
                    <a:ext uri="{9D8B030D-6E8A-4147-A177-3AD203B41FA5}">
                      <a16:colId xmlns:a16="http://schemas.microsoft.com/office/drawing/2014/main" val="2956506438"/>
                    </a:ext>
                  </a:extLst>
                </a:gridCol>
              </a:tblGrid>
              <a:tr h="12147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>
                          <a:effectLst/>
                        </a:rPr>
                        <a:t>Proposed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8586" marR="5858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>
                          <a:effectLst/>
                        </a:rPr>
                        <a:t>Implemented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8586" marR="58586" marT="0" marB="0"/>
                </a:tc>
                <a:extLst>
                  <a:ext uri="{0D108BD9-81ED-4DB2-BD59-A6C34878D82A}">
                    <a16:rowId xmlns:a16="http://schemas.microsoft.com/office/drawing/2014/main" val="1783443927"/>
                  </a:ext>
                </a:extLst>
              </a:tr>
              <a:tr h="4272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Login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8586" marR="5858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2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8586" marR="58586" marT="0" marB="0"/>
                </a:tc>
                <a:extLst>
                  <a:ext uri="{0D108BD9-81ED-4DB2-BD59-A6C34878D82A}">
                    <a16:rowId xmlns:a16="http://schemas.microsoft.com/office/drawing/2014/main" val="276811278"/>
                  </a:ext>
                </a:extLst>
              </a:tr>
              <a:tr h="4272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Ask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8586" marR="5858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8586" marR="58586" marT="0" marB="0"/>
                </a:tc>
                <a:extLst>
                  <a:ext uri="{0D108BD9-81ED-4DB2-BD59-A6C34878D82A}">
                    <a16:rowId xmlns:a16="http://schemas.microsoft.com/office/drawing/2014/main" val="494765807"/>
                  </a:ext>
                </a:extLst>
              </a:tr>
              <a:tr h="4272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Search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8586" marR="5858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8586" marR="58586" marT="0" marB="0"/>
                </a:tc>
                <a:extLst>
                  <a:ext uri="{0D108BD9-81ED-4DB2-BD59-A6C34878D82A}">
                    <a16:rowId xmlns:a16="http://schemas.microsoft.com/office/drawing/2014/main" val="1078850193"/>
                  </a:ext>
                </a:extLst>
              </a:tr>
              <a:tr h="4272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Follow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8586" marR="5858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8586" marR="58586" marT="0" marB="0"/>
                </a:tc>
                <a:extLst>
                  <a:ext uri="{0D108BD9-81ED-4DB2-BD59-A6C34878D82A}">
                    <a16:rowId xmlns:a16="http://schemas.microsoft.com/office/drawing/2014/main" val="3484108816"/>
                  </a:ext>
                </a:extLst>
              </a:tr>
              <a:tr h="4272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Chat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8586" marR="5858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sym typeface="Wingdings 2" panose="05020102010507070707" pitchFamily="18" charset="2"/>
                        </a:rPr>
                        <a:t>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8586" marR="58586" marT="0" marB="0"/>
                </a:tc>
                <a:extLst>
                  <a:ext uri="{0D108BD9-81ED-4DB2-BD59-A6C34878D82A}">
                    <a16:rowId xmlns:a16="http://schemas.microsoft.com/office/drawing/2014/main" val="1204420607"/>
                  </a:ext>
                </a:extLst>
              </a:tr>
              <a:tr h="4272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Post Tag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8586" marR="5858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8586" marR="58586" marT="0" marB="0"/>
                </a:tc>
                <a:extLst>
                  <a:ext uri="{0D108BD9-81ED-4DB2-BD59-A6C34878D82A}">
                    <a16:rowId xmlns:a16="http://schemas.microsoft.com/office/drawing/2014/main" val="3607050144"/>
                  </a:ext>
                </a:extLst>
              </a:tr>
              <a:tr h="4272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Community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8586" marR="5858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8586" marR="58586" marT="0" marB="0"/>
                </a:tc>
                <a:extLst>
                  <a:ext uri="{0D108BD9-81ED-4DB2-BD59-A6C34878D82A}">
                    <a16:rowId xmlns:a16="http://schemas.microsoft.com/office/drawing/2014/main" val="3953632766"/>
                  </a:ext>
                </a:extLst>
              </a:tr>
              <a:tr h="8620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Bidirectional Voting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8586" marR="5858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8586" marR="58586" marT="0" marB="0"/>
                </a:tc>
                <a:extLst>
                  <a:ext uri="{0D108BD9-81ED-4DB2-BD59-A6C34878D82A}">
                    <a16:rowId xmlns:a16="http://schemas.microsoft.com/office/drawing/2014/main" val="1717432478"/>
                  </a:ext>
                </a:extLst>
              </a:tr>
              <a:tr h="4272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Notification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8586" marR="5858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sym typeface="Wingdings 2" panose="05020102010507070707" pitchFamily="18" charset="2"/>
                        </a:rPr>
                        <a:t>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8586" marR="58586" marT="0" marB="0"/>
                </a:tc>
                <a:extLst>
                  <a:ext uri="{0D108BD9-81ED-4DB2-BD59-A6C34878D82A}">
                    <a16:rowId xmlns:a16="http://schemas.microsoft.com/office/drawing/2014/main" val="438247848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7267073E-3449-43D5-9404-E1F28498D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5725" y="22844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413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8741" y="322107"/>
            <a:ext cx="10208676" cy="810407"/>
          </a:xfrm>
        </p:spPr>
        <p:txBody>
          <a:bodyPr>
            <a:normAutofit fontScale="90000"/>
          </a:bodyPr>
          <a:lstStyle/>
          <a:p>
            <a:r>
              <a:rPr lang="en-US" dirty="0"/>
              <a:t>Symbols of Activity Diagram: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7307" y="1312818"/>
            <a:ext cx="8915400" cy="377762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6"/>
            </a:pPr>
            <a:r>
              <a:rPr lang="en-GB" sz="2400" dirty="0"/>
              <a:t>Multiple Process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96018C-6FF2-4DCB-913C-043847AC7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647" y="1778466"/>
            <a:ext cx="3936668" cy="417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37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948" y="134223"/>
            <a:ext cx="6108316" cy="654341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Activity diagram 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04085B-6E2B-4A7A-9998-8DE272C98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64" y="788564"/>
            <a:ext cx="10459234" cy="5842932"/>
          </a:xfrm>
        </p:spPr>
      </p:pic>
    </p:spTree>
    <p:extLst>
      <p:ext uri="{BB962C8B-B14F-4D97-AF65-F5344CB8AC3E}">
        <p14:creationId xmlns:p14="http://schemas.microsoft.com/office/powerpoint/2010/main" val="1809100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774674" cy="790384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366788"/>
            <a:ext cx="9486945" cy="5332396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name has to be noun. Such as: user,  seller, buyer, customer, product, admin etc.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could be a relationship in inheritance. 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between two classes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Events such as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palenques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description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Tangible things such as duster which has functions and attributes such as length,  width and height.</a:t>
            </a:r>
          </a:p>
        </p:txBody>
      </p:sp>
      <p:sp>
        <p:nvSpPr>
          <p:cNvPr id="4" name="Rectangle 3"/>
          <p:cNvSpPr/>
          <p:nvPr/>
        </p:nvSpPr>
        <p:spPr>
          <a:xfrm>
            <a:off x="5775156" y="3368442"/>
            <a:ext cx="1251284" cy="3850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5" name="Rectangle 4"/>
          <p:cNvSpPr/>
          <p:nvPr/>
        </p:nvSpPr>
        <p:spPr>
          <a:xfrm>
            <a:off x="5775156" y="3772123"/>
            <a:ext cx="1251284" cy="8283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85761" y="2684957"/>
            <a:ext cx="1251284" cy="3850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85761" y="3069967"/>
            <a:ext cx="1251284" cy="8464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01970" y="3387112"/>
            <a:ext cx="1251284" cy="3850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Rectangle 8"/>
          <p:cNvSpPr/>
          <p:nvPr/>
        </p:nvSpPr>
        <p:spPr>
          <a:xfrm>
            <a:off x="1901969" y="3753452"/>
            <a:ext cx="1251284" cy="8470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296690" y="2898855"/>
            <a:ext cx="0" cy="488257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96690" y="2888693"/>
            <a:ext cx="1389070" cy="1016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937045" y="2877462"/>
            <a:ext cx="1408051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345096" y="2877462"/>
            <a:ext cx="0" cy="49098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95742" y="2692796"/>
            <a:ext cx="95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A</a:t>
            </a:r>
          </a:p>
        </p:txBody>
      </p:sp>
    </p:spTree>
    <p:extLst>
      <p:ext uri="{BB962C8B-B14F-4D97-AF65-F5344CB8AC3E}">
        <p14:creationId xmlns:p14="http://schemas.microsoft.com/office/powerpoint/2010/main" val="7149250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948" y="134223"/>
            <a:ext cx="6108316" cy="654341"/>
          </a:xfrm>
        </p:spPr>
        <p:txBody>
          <a:bodyPr>
            <a:normAutofit fontScale="90000"/>
          </a:bodyPr>
          <a:lstStyle/>
          <a:p>
            <a:r>
              <a:rPr lang="en-US" dirty="0"/>
              <a:t>Class diagram </a:t>
            </a:r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41FD1A9-2EBB-4092-95A4-47125F6C6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431" y="1317072"/>
            <a:ext cx="9033426" cy="4773335"/>
          </a:xfrm>
        </p:spPr>
      </p:pic>
    </p:spTree>
    <p:extLst>
      <p:ext uri="{BB962C8B-B14F-4D97-AF65-F5344CB8AC3E}">
        <p14:creationId xmlns:p14="http://schemas.microsoft.com/office/powerpoint/2010/main" val="2069700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0675" y="77498"/>
            <a:ext cx="8596668" cy="492369"/>
          </a:xfrm>
        </p:spPr>
        <p:txBody>
          <a:bodyPr>
            <a:normAutofit fontScale="90000"/>
          </a:bodyPr>
          <a:lstStyle/>
          <a:p>
            <a:r>
              <a:rPr lang="en-US" dirty="0"/>
              <a:t>State diagram rules &amp; symbols: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2800" y="1383323"/>
            <a:ext cx="525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States</a:t>
            </a:r>
            <a:br>
              <a:rPr lang="en-US" sz="1200" dirty="0"/>
            </a:br>
            <a:r>
              <a:rPr lang="en-US" sz="1200" dirty="0" err="1"/>
              <a:t>States</a:t>
            </a:r>
            <a:r>
              <a:rPr lang="en-US" sz="1200" dirty="0"/>
              <a:t> represent situations during the life of an object. You can easily illustrate a state in </a:t>
            </a:r>
            <a:r>
              <a:rPr lang="en-US" sz="1200" dirty="0" err="1"/>
              <a:t>SmartDraw</a:t>
            </a:r>
            <a:r>
              <a:rPr lang="en-US" sz="1200" dirty="0"/>
              <a:t> by using a rectangle with rounded corners. </a:t>
            </a:r>
          </a:p>
        </p:txBody>
      </p:sp>
      <p:sp>
        <p:nvSpPr>
          <p:cNvPr id="11" name="AutoShape 10" descr="State notation - State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631" y="1101969"/>
            <a:ext cx="3072371" cy="10003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2800" y="2227385"/>
            <a:ext cx="5126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Transition</a:t>
            </a:r>
            <a:br>
              <a:rPr lang="en-US" sz="1200" dirty="0"/>
            </a:br>
            <a:r>
              <a:rPr lang="en-US" sz="1200" dirty="0"/>
              <a:t>A solid arrow represents the path between different states of an object. Label the transition with the event that triggered it and the action that results from it. A state can have a transition that points back to itself.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631" y="2594707"/>
            <a:ext cx="2200275" cy="2952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18225" y="3285423"/>
            <a:ext cx="5121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Initial State</a:t>
            </a:r>
            <a:br>
              <a:rPr lang="en-US" sz="1200" dirty="0"/>
            </a:br>
            <a:r>
              <a:rPr lang="en-US" sz="1200" dirty="0"/>
              <a:t>A filled circle followed by an arrow represents the object's initial state.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2800" y="3993661"/>
            <a:ext cx="5027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Final State</a:t>
            </a:r>
            <a:br>
              <a:rPr lang="en-US" sz="1200" dirty="0"/>
            </a:br>
            <a:r>
              <a:rPr lang="en-US" sz="1200" dirty="0"/>
              <a:t>An arrow pointing to a filled circle nested inside another circle represents the object's final state.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631" y="4164426"/>
            <a:ext cx="1438275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631" y="4906141"/>
            <a:ext cx="3943350" cy="166618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12800" y="5025292"/>
            <a:ext cx="4926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Synchronization and Splitting of Control</a:t>
            </a:r>
            <a:br>
              <a:rPr lang="en-US" sz="1200" dirty="0"/>
            </a:br>
            <a:r>
              <a:rPr lang="en-US" sz="1200" dirty="0"/>
              <a:t>A short heavy bar with two transitions entering it represents a synchronization of control. The first bar is often called a fork where a single transition splits into concurrent multiple transitions. The second bar is called a join, where the concurrent transitions reduce back to one.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125" y="3794057"/>
            <a:ext cx="1438781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720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948" y="134223"/>
            <a:ext cx="6108316" cy="654341"/>
          </a:xfrm>
        </p:spPr>
        <p:txBody>
          <a:bodyPr>
            <a:normAutofit fontScale="90000"/>
          </a:bodyPr>
          <a:lstStyle/>
          <a:p>
            <a:r>
              <a:rPr lang="en-US" dirty="0"/>
              <a:t>state diagram 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BBD2C5-5D54-4A6D-A54A-21A71CF18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50" y="1287710"/>
            <a:ext cx="9794141" cy="4743974"/>
          </a:xfrm>
        </p:spPr>
      </p:pic>
    </p:spTree>
    <p:extLst>
      <p:ext uri="{BB962C8B-B14F-4D97-AF65-F5344CB8AC3E}">
        <p14:creationId xmlns:p14="http://schemas.microsoft.com/office/powerpoint/2010/main" val="3098160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262E462-B668-423D-8E39-5F55A1BD6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59" y="1324483"/>
            <a:ext cx="8743119" cy="5332412"/>
          </a:xfrm>
        </p:spPr>
      </p:pic>
      <p:sp>
        <p:nvSpPr>
          <p:cNvPr id="21" name="TextBox 20"/>
          <p:cNvSpPr txBox="1"/>
          <p:nvPr/>
        </p:nvSpPr>
        <p:spPr>
          <a:xfrm>
            <a:off x="3795742" y="2692796"/>
            <a:ext cx="95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C5082AE-6C32-4F00-A4A3-22B35C6F8220}"/>
              </a:ext>
            </a:extLst>
          </p:cNvPr>
          <p:cNvSpPr txBox="1">
            <a:spLocks/>
          </p:cNvSpPr>
          <p:nvPr/>
        </p:nvSpPr>
        <p:spPr>
          <a:xfrm>
            <a:off x="2666569" y="458598"/>
            <a:ext cx="6108316" cy="6543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sequence diagram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897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948" y="134223"/>
            <a:ext cx="6108316" cy="654341"/>
          </a:xfrm>
        </p:spPr>
        <p:txBody>
          <a:bodyPr>
            <a:normAutofit fontScale="90000"/>
          </a:bodyPr>
          <a:lstStyle/>
          <a:p>
            <a:r>
              <a:rPr lang="en-US" dirty="0"/>
              <a:t>sequence diagram 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FBD97C-EF09-4585-B392-7F92527EF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740" y="788564"/>
            <a:ext cx="9924176" cy="5935213"/>
          </a:xfrm>
        </p:spPr>
      </p:pic>
    </p:spTree>
    <p:extLst>
      <p:ext uri="{BB962C8B-B14F-4D97-AF65-F5344CB8AC3E}">
        <p14:creationId xmlns:p14="http://schemas.microsoft.com/office/powerpoint/2010/main" val="28328166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B8EA1-6AF0-4E21-A4D9-8DBA2813D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048" y="2645857"/>
            <a:ext cx="7872178" cy="1280890"/>
          </a:xfrm>
        </p:spPr>
        <p:txBody>
          <a:bodyPr>
            <a:normAutofit/>
          </a:bodyPr>
          <a:lstStyle/>
          <a:p>
            <a:r>
              <a:rPr lang="en-US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41834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u="sng" dirty="0">
                <a:solidFill>
                  <a:schemeClr val="accent2"/>
                </a:solidFill>
                <a:cs typeface="Times New Roman" panose="02020603050405020304" pitchFamily="18" charset="0"/>
              </a:rPr>
              <a:t>Benchmark products: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23" y="2514600"/>
            <a:ext cx="7299659" cy="279042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Lucida Sans" panose="020B0602030504020204" pitchFamily="34" charset="0"/>
              </a:rPr>
              <a:t> Hashnode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Lucida Sans" panose="020B0602030504020204" pitchFamily="34" charset="0"/>
              </a:rPr>
              <a:t> Stack Overflow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Lucida Sans" panose="020B0602030504020204" pitchFamily="34" charset="0"/>
              </a:rPr>
              <a:t> Geeklist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Lucida Sans" panose="020B0602030504020204" pitchFamily="34" charset="0"/>
              </a:rPr>
              <a:t> dev.to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96211"/>
      </p:ext>
    </p:extLst>
  </p:cSld>
  <p:clrMapOvr>
    <a:masterClrMapping/>
  </p:clrMapOvr>
  <p:transition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292" y="294067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of Benchmark products</a:t>
            </a:r>
          </a:p>
        </p:txBody>
      </p:sp>
    </p:spTree>
    <p:extLst>
      <p:ext uri="{BB962C8B-B14F-4D97-AF65-F5344CB8AC3E}">
        <p14:creationId xmlns:p14="http://schemas.microsoft.com/office/powerpoint/2010/main" val="758172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5005" y="-129993"/>
            <a:ext cx="8482770" cy="123898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6000" dirty="0">
                <a:solidFill>
                  <a:schemeClr val="tx1"/>
                </a:solidFill>
              </a:rPr>
              <a:t>Hashnode</a:t>
            </a:r>
            <a:endParaRPr lang="en-US" sz="6000" u="sng" dirty="0">
              <a:solidFill>
                <a:schemeClr val="accent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9310"/>
            <a:ext cx="10515600" cy="49465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Lucida Sans" panose="020B0602030504020204" pitchFamily="34" charset="0"/>
              </a:rPr>
              <a:t>Login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Post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Search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Follow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Chat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Communities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Lucida Sans" panose="020B0602030504020204" pitchFamily="34" charset="0"/>
              </a:rPr>
              <a:t>Notification</a:t>
            </a:r>
          </a:p>
        </p:txBody>
      </p:sp>
    </p:spTree>
    <p:extLst>
      <p:ext uri="{BB962C8B-B14F-4D97-AF65-F5344CB8AC3E}">
        <p14:creationId xmlns:p14="http://schemas.microsoft.com/office/powerpoint/2010/main" val="3173301136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F21E9E-D52D-4317-B72F-C02DB53A6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76111" cy="31795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5DA852-8B36-4747-AC0F-3FF1689E57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09" y="0"/>
            <a:ext cx="5620686" cy="3179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A19908-777E-4F33-99CF-217B831E4F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8494"/>
            <a:ext cx="4255129" cy="3179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FE9615-11CC-4A55-A819-6F2A83F2E9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29" y="3678494"/>
            <a:ext cx="4028792" cy="3179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6C284B-7F6E-4A82-AB97-41728BFC0B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921" y="3678495"/>
            <a:ext cx="3891474" cy="317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11173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3474</TotalTime>
  <Words>894</Words>
  <Application>Microsoft Office PowerPoint</Application>
  <PresentationFormat>Widescreen</PresentationFormat>
  <Paragraphs>277</Paragraphs>
  <Slides>58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2" baseType="lpstr">
      <vt:lpstr>Arial</vt:lpstr>
      <vt:lpstr>Calibri</vt:lpstr>
      <vt:lpstr>Century</vt:lpstr>
      <vt:lpstr>Consolas</vt:lpstr>
      <vt:lpstr>Copperplate Gothic Bold</vt:lpstr>
      <vt:lpstr>Gill Sans MT</vt:lpstr>
      <vt:lpstr>Impact</vt:lpstr>
      <vt:lpstr>Lucida Sans</vt:lpstr>
      <vt:lpstr>Times New Roman</vt:lpstr>
      <vt:lpstr>Verdana</vt:lpstr>
      <vt:lpstr>Vrinda</vt:lpstr>
      <vt:lpstr>Wingdings</vt:lpstr>
      <vt:lpstr>Wingdings 2</vt:lpstr>
      <vt:lpstr>Badge</vt:lpstr>
      <vt:lpstr>Devquery</vt:lpstr>
      <vt:lpstr>Outline</vt:lpstr>
      <vt:lpstr>Project Proposal:</vt:lpstr>
      <vt:lpstr>Main objective</vt:lpstr>
      <vt:lpstr>Features </vt:lpstr>
      <vt:lpstr>Benchmark products:</vt:lpstr>
      <vt:lpstr>Features of Benchmark products</vt:lpstr>
      <vt:lpstr> Hashnode</vt:lpstr>
      <vt:lpstr>PowerPoint Presentation</vt:lpstr>
      <vt:lpstr> Stack Overflow</vt:lpstr>
      <vt:lpstr>PowerPoint Presentation</vt:lpstr>
      <vt:lpstr> Geeklist</vt:lpstr>
      <vt:lpstr>PowerPoint Presentation</vt:lpstr>
      <vt:lpstr> Dev.to</vt:lpstr>
      <vt:lpstr>PowerPoint Presentation</vt:lpstr>
      <vt:lpstr>Links</vt:lpstr>
      <vt:lpstr>Feature comparison &amp; Proposed Features</vt:lpstr>
      <vt:lpstr>PowerPoint Presentation</vt:lpstr>
      <vt:lpstr> Proposed Features</vt:lpstr>
      <vt:lpstr>Sitemap</vt:lpstr>
      <vt:lpstr>Flowchart of Features</vt:lpstr>
      <vt:lpstr>Home</vt:lpstr>
      <vt:lpstr>Community</vt:lpstr>
      <vt:lpstr>Search</vt:lpstr>
      <vt:lpstr>Post</vt:lpstr>
      <vt:lpstr>Message &amp; Follow</vt:lpstr>
      <vt:lpstr>Moqup</vt:lpstr>
      <vt:lpstr>Diagrams</vt:lpstr>
      <vt:lpstr>Context Diagram</vt:lpstr>
      <vt:lpstr>Symbol for context Diagram</vt:lpstr>
      <vt:lpstr>Context Diagram</vt:lpstr>
      <vt:lpstr>Rules of Data flow Diagram</vt:lpstr>
      <vt:lpstr>Symbol for Data flow diagram </vt:lpstr>
      <vt:lpstr>Data Flow Diagram</vt:lpstr>
      <vt:lpstr>Level 1 and 2 Diagram</vt:lpstr>
      <vt:lpstr>Use Case Diagram</vt:lpstr>
      <vt:lpstr>Diagram</vt:lpstr>
      <vt:lpstr>Use Case Descriptive Form</vt:lpstr>
      <vt:lpstr>Use case 1:Ask Question </vt:lpstr>
      <vt:lpstr>PowerPoint Presentation</vt:lpstr>
      <vt:lpstr>PowerPoint Presentation</vt:lpstr>
      <vt:lpstr>PowerPoint Presentation</vt:lpstr>
      <vt:lpstr>Use case 2:Profile Edit</vt:lpstr>
      <vt:lpstr>PowerPoint Presentation</vt:lpstr>
      <vt:lpstr>PowerPoint Presentation</vt:lpstr>
      <vt:lpstr>PowerPoint Presentation</vt:lpstr>
      <vt:lpstr>PowerPoint Presentation</vt:lpstr>
      <vt:lpstr>Activity Diagram:</vt:lpstr>
      <vt:lpstr>Symbols of Activity Diagram:</vt:lpstr>
      <vt:lpstr>Symbols of Activity Diagram:</vt:lpstr>
      <vt:lpstr>Activity diagram </vt:lpstr>
      <vt:lpstr>Class Diagram</vt:lpstr>
      <vt:lpstr>Class diagram </vt:lpstr>
      <vt:lpstr>State diagram rules &amp; symbols:</vt:lpstr>
      <vt:lpstr>state diagram </vt:lpstr>
      <vt:lpstr>PowerPoint Presentation</vt:lpstr>
      <vt:lpstr>sequence diagram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Sakib Shahriar</cp:lastModifiedBy>
  <cp:revision>405</cp:revision>
  <dcterms:created xsi:type="dcterms:W3CDTF">2018-03-01T12:59:06Z</dcterms:created>
  <dcterms:modified xsi:type="dcterms:W3CDTF">2018-09-19T02:37:18Z</dcterms:modified>
</cp:coreProperties>
</file>